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844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5685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5551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2307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020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7712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9521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278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4637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298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236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1684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073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7266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4331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9323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0155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ABF20F4-3F9A-474A-9D43-31642B6E760C}" type="datetimeFigureOut">
              <a:rPr lang="hu-HU" smtClean="0"/>
              <a:t>2026. 06. 24.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EBEE604-83C1-429A-89DA-108BEF8F0B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77968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A41B3D18-9687-489D-9A83-C3D7FC096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77258" cy="6858000"/>
          </a:xfrm>
          <a:prstGeom prst="rect">
            <a:avLst/>
          </a:prstGeom>
        </p:spPr>
      </p:pic>
      <p:sp>
        <p:nvSpPr>
          <p:cNvPr id="3" name="Alcím 2">
            <a:extLst>
              <a:ext uri="{FF2B5EF4-FFF2-40B4-BE49-F238E27FC236}">
                <a16:creationId xmlns:a16="http://schemas.microsoft.com/office/drawing/2014/main" id="{B09A943B-2A9A-4E49-9982-F6FB49741A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6379" y="5976099"/>
            <a:ext cx="4358051" cy="785323"/>
          </a:xfrm>
        </p:spPr>
        <p:txBody>
          <a:bodyPr>
            <a:normAutofit lnSpcReduction="10000"/>
          </a:bodyPr>
          <a:lstStyle/>
          <a:p>
            <a:r>
              <a:rPr lang="hu-HU" sz="4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9. osztály</a:t>
            </a: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9CCEA8F8-D9FF-48DB-AA72-166E35B7DF5D}"/>
              </a:ext>
            </a:extLst>
          </p:cNvPr>
          <p:cNvSpPr/>
          <p:nvPr/>
        </p:nvSpPr>
        <p:spPr>
          <a:xfrm>
            <a:off x="2144632" y="96578"/>
            <a:ext cx="774154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7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DIGITÁLIS KULTÚRA</a:t>
            </a:r>
          </a:p>
        </p:txBody>
      </p:sp>
    </p:spTree>
    <p:extLst>
      <p:ext uri="{BB962C8B-B14F-4D97-AF65-F5344CB8AC3E}">
        <p14:creationId xmlns:p14="http://schemas.microsoft.com/office/powerpoint/2010/main" val="579723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C9B498-D514-4C4A-9712-D22AB039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9814" y="446855"/>
            <a:ext cx="7095998" cy="970450"/>
          </a:xfrm>
        </p:spPr>
        <p:txBody>
          <a:bodyPr>
            <a:normAutofit/>
          </a:bodyPr>
          <a:lstStyle/>
          <a:p>
            <a:r>
              <a:rPr lang="hu-HU" sz="5400" dirty="0"/>
              <a:t>Tantárgyi információk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2B07EE-A0C7-4633-993D-A2C177B28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9" y="1884849"/>
            <a:ext cx="10353762" cy="4623527"/>
          </a:xfrm>
        </p:spPr>
        <p:txBody>
          <a:bodyPr>
            <a:normAutofit fontScale="62500" lnSpcReduction="20000"/>
          </a:bodyPr>
          <a:lstStyle/>
          <a:p>
            <a:pPr marL="2514600" indent="-2514600">
              <a:lnSpc>
                <a:spcPct val="150000"/>
              </a:lnSpc>
              <a:buNone/>
              <a:tabLst>
                <a:tab pos="2417763" algn="l"/>
              </a:tabLst>
            </a:pPr>
            <a:r>
              <a:rPr lang="hu-HU" sz="3200" dirty="0"/>
              <a:t>Tanár: 	Oláh Ferenc (informatikus mérnök, mérnöktanár, középiskolai informatikatanár)</a:t>
            </a:r>
          </a:p>
          <a:p>
            <a:pPr marL="0" indent="0">
              <a:lnSpc>
                <a:spcPct val="150000"/>
              </a:lnSpc>
              <a:buNone/>
              <a:tabLst>
                <a:tab pos="2417763" algn="l"/>
              </a:tabLst>
            </a:pPr>
            <a:r>
              <a:rPr lang="hu-HU" sz="3200" dirty="0"/>
              <a:t>Heti óraszám:	2</a:t>
            </a:r>
          </a:p>
          <a:p>
            <a:pPr marL="0" indent="0">
              <a:lnSpc>
                <a:spcPct val="150000"/>
              </a:lnSpc>
              <a:buNone/>
              <a:tabLst>
                <a:tab pos="2417763" algn="l"/>
              </a:tabLst>
            </a:pPr>
            <a:r>
              <a:rPr lang="hu-HU" sz="3200" dirty="0"/>
              <a:t>Tankönyv:	Elektronikusan letölthető (Link)</a:t>
            </a:r>
          </a:p>
          <a:p>
            <a:pPr marL="2417763" indent="-2417763">
              <a:lnSpc>
                <a:spcPct val="150000"/>
              </a:lnSpc>
              <a:buNone/>
              <a:tabLst>
                <a:tab pos="2417763" algn="l"/>
              </a:tabLst>
            </a:pPr>
            <a:r>
              <a:rPr lang="hu-HU" sz="3200" dirty="0"/>
              <a:t>Füzet: 	</a:t>
            </a:r>
            <a:r>
              <a:rPr lang="hu-HU" sz="3200" dirty="0">
                <a:solidFill>
                  <a:srgbClr val="C00000"/>
                </a:solidFill>
              </a:rPr>
              <a:t>Kötelező felszerelés minden órára </a:t>
            </a:r>
            <a:r>
              <a:rPr lang="hu-HU" sz="2800" dirty="0"/>
              <a:t>(A4-es méretű, minimum 32 lapos, lapot kitépni tilos belőle! A neved és a tantárgy nevét a fedőlapra kell írni! „Elfelejtettem elhozni”= </a:t>
            </a:r>
            <a:r>
              <a:rPr lang="hu-HU" sz="2800" dirty="0">
                <a:solidFill>
                  <a:srgbClr val="C00000"/>
                </a:solidFill>
              </a:rPr>
              <a:t>Kréta. felszereléshiány</a:t>
            </a:r>
            <a:r>
              <a:rPr lang="hu-HU" sz="2800" dirty="0"/>
              <a:t>! </a:t>
            </a:r>
            <a:br>
              <a:rPr lang="hu-HU" sz="2800" dirty="0"/>
            </a:br>
            <a:r>
              <a:rPr lang="hu-HU" sz="2800" dirty="0">
                <a:solidFill>
                  <a:srgbClr val="FF0000"/>
                </a:solidFill>
              </a:rPr>
              <a:t>3-szori felszereléshiány = tantárgyi 100%-os elégtelen</a:t>
            </a:r>
            <a:r>
              <a:rPr lang="hu-HU" sz="2800" dirty="0"/>
              <a:t>!)</a:t>
            </a:r>
          </a:p>
          <a:p>
            <a:pPr marL="2417763" indent="-2417763">
              <a:lnSpc>
                <a:spcPct val="150000"/>
              </a:lnSpc>
              <a:buNone/>
              <a:tabLst>
                <a:tab pos="2417763" algn="l"/>
              </a:tabLst>
            </a:pPr>
            <a:r>
              <a:rPr lang="hu-HU" sz="2800" dirty="0"/>
              <a:t>Kérés:	 Minden tanulónak legyen egy </a:t>
            </a:r>
            <a:r>
              <a:rPr lang="hu-HU" sz="2800" dirty="0" err="1"/>
              <a:t>gmail</a:t>
            </a:r>
            <a:r>
              <a:rPr lang="hu-HU" sz="2800" dirty="0"/>
              <a:t> fiókja, lehetőleg az iskolai hálózati nevével megegyező, ahonnan a házi feladatait küldheti! (pl. nt26p36@gmail.com)</a:t>
            </a:r>
          </a:p>
          <a:p>
            <a:pPr marL="0" indent="0">
              <a:buNone/>
            </a:pPr>
            <a:endParaRPr lang="hu-HU" sz="3600" dirty="0"/>
          </a:p>
        </p:txBody>
      </p:sp>
      <p:pic>
        <p:nvPicPr>
          <p:cNvPr id="1028" name="Picture 4" descr="CP Kisokos - Táltos Varázsló">
            <a:extLst>
              <a:ext uri="{FF2B5EF4-FFF2-40B4-BE49-F238E27FC236}">
                <a16:creationId xmlns:a16="http://schemas.microsoft.com/office/drawing/2014/main" id="{522C5414-EAC8-43E0-9B1D-CCFEE581645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95" y="186836"/>
            <a:ext cx="1698013" cy="169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06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C9B498-D514-4C4A-9712-D22AB039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356" y="718038"/>
            <a:ext cx="7095998" cy="970450"/>
          </a:xfrm>
        </p:spPr>
        <p:txBody>
          <a:bodyPr>
            <a:normAutofit fontScale="90000"/>
          </a:bodyPr>
          <a:lstStyle/>
          <a:p>
            <a:r>
              <a:rPr lang="hu-HU" sz="5400" dirty="0"/>
              <a:t>Feladatok a tanév elején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2B07EE-A0C7-4633-993D-A2C177B28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619" y="2199994"/>
            <a:ext cx="5768359" cy="405875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hu-HU" sz="3600" dirty="0"/>
              <a:t>Tanulók bemutatkozása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3600" dirty="0"/>
              <a:t>Ülésrend kialakítása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3600" dirty="0"/>
              <a:t>Belépés az iskolai hálózatba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3600" dirty="0"/>
              <a:t>Microsoft </a:t>
            </a:r>
            <a:r>
              <a:rPr lang="hu-HU" sz="3600" dirty="0" err="1"/>
              <a:t>Teams</a:t>
            </a:r>
            <a:r>
              <a:rPr lang="hu-HU" sz="3600" dirty="0"/>
              <a:t> tudnivalók</a:t>
            </a: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3DC66052-6C6F-4B6C-95A7-C8574FA0262C}"/>
              </a:ext>
            </a:extLst>
          </p:cNvPr>
          <p:cNvSpPr txBox="1">
            <a:spLocks/>
          </p:cNvSpPr>
          <p:nvPr/>
        </p:nvSpPr>
        <p:spPr>
          <a:xfrm>
            <a:off x="6995443" y="2458180"/>
            <a:ext cx="4859821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</a:pPr>
            <a:r>
              <a:rPr lang="hu-HU" sz="3200" dirty="0"/>
              <a:t>Név..</a:t>
            </a:r>
          </a:p>
          <a:p>
            <a:pPr marL="457200" indent="-457200">
              <a:lnSpc>
                <a:spcPct val="110000"/>
              </a:lnSpc>
            </a:pPr>
            <a:r>
              <a:rPr lang="hu-HU" sz="3200" dirty="0"/>
              <a:t>Melyik iskolából jöttél?</a:t>
            </a:r>
          </a:p>
          <a:p>
            <a:pPr marL="457200" indent="-457200">
              <a:lnSpc>
                <a:spcPct val="110000"/>
              </a:lnSpc>
            </a:pPr>
            <a:r>
              <a:rPr lang="hu-HU" sz="3200" dirty="0"/>
              <a:t>Digitális kultúrából miket tanultál?</a:t>
            </a:r>
          </a:p>
          <a:p>
            <a:pPr marL="457200" indent="-457200">
              <a:lnSpc>
                <a:spcPct val="110000"/>
              </a:lnSpc>
            </a:pPr>
            <a:r>
              <a:rPr lang="hu-HU" sz="3200" dirty="0"/>
              <a:t>Egyéb: hobbi, sport,..</a:t>
            </a:r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8B93B7E2-CA84-494E-9FE2-7A9D7052812C}"/>
              </a:ext>
            </a:extLst>
          </p:cNvPr>
          <p:cNvSpPr txBox="1">
            <a:spLocks/>
          </p:cNvSpPr>
          <p:nvPr/>
        </p:nvSpPr>
        <p:spPr>
          <a:xfrm>
            <a:off x="6995443" y="3315289"/>
            <a:ext cx="4859821" cy="257761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10000"/>
              </a:lnSpc>
            </a:pPr>
            <a:r>
              <a:rPr lang="hu-HU" sz="3200" dirty="0"/>
              <a:t>Írd a neved a lapra!</a:t>
            </a:r>
          </a:p>
          <a:p>
            <a:pPr marL="457200" indent="-457200">
              <a:lnSpc>
                <a:spcPct val="110000"/>
              </a:lnSpc>
            </a:pPr>
            <a:r>
              <a:rPr lang="hu-HU" sz="3200" dirty="0"/>
              <a:t>A tanév során csak engedéllyel ülhetsz másik helyre!</a:t>
            </a:r>
          </a:p>
        </p:txBody>
      </p:sp>
      <p:pic>
        <p:nvPicPr>
          <p:cNvPr id="2050" name="Picture 2" descr="Surprised Shocked Sticker - Surprised Shocked Flushed - Discover &amp; Share  GIFs">
            <a:extLst>
              <a:ext uri="{FF2B5EF4-FFF2-40B4-BE49-F238E27FC236}">
                <a16:creationId xmlns:a16="http://schemas.microsoft.com/office/drawing/2014/main" id="{493AA51F-2D39-4D63-ABFC-45EB9B54981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124" y="646330"/>
            <a:ext cx="1113865" cy="111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03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C9B498-D514-4C4A-9712-D22AB039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517" y="718038"/>
            <a:ext cx="10022541" cy="970450"/>
          </a:xfrm>
        </p:spPr>
        <p:txBody>
          <a:bodyPr>
            <a:normAutofit/>
          </a:bodyPr>
          <a:lstStyle/>
          <a:p>
            <a:r>
              <a:rPr lang="hu-HU" sz="5400" dirty="0"/>
              <a:t>A számítógépterem rendje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2B07EE-A0C7-4633-993D-A2C177B28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8517" y="2242942"/>
            <a:ext cx="10614816" cy="429941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hu-HU" sz="3600" b="1" dirty="0"/>
              <a:t>A gépterem rendje minden gépterem ajtaján kifüggesztve található.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3600" b="1" u="sng" dirty="0"/>
              <a:t>Legfőbb tiltott dolgok:</a:t>
            </a:r>
          </a:p>
          <a:p>
            <a:pPr marL="571500" indent="-571500">
              <a:lnSpc>
                <a:spcPct val="150000"/>
              </a:lnSpc>
            </a:pPr>
            <a:r>
              <a:rPr lang="hu-HU" sz="3600" dirty="0"/>
              <a:t>Étel és ital tárolása és fogyasztása a gépnél, rágógumizás</a:t>
            </a:r>
          </a:p>
          <a:p>
            <a:pPr marL="571500" indent="-571500">
              <a:lnSpc>
                <a:spcPct val="150000"/>
              </a:lnSpc>
            </a:pPr>
            <a:r>
              <a:rPr lang="hu-HU" sz="3600" dirty="0"/>
              <a:t>A </a:t>
            </a:r>
            <a:r>
              <a:rPr lang="hu-HU" sz="3600" dirty="0" err="1"/>
              <a:t>géptermi</a:t>
            </a:r>
            <a:r>
              <a:rPr lang="hu-HU" sz="3600" dirty="0"/>
              <a:t> informatikai eszközökön kívül egyéb elektronikus eszköz használata, hang és/vagy kép és videófelvétel</a:t>
            </a:r>
          </a:p>
          <a:p>
            <a:pPr marL="571500" indent="-571500">
              <a:lnSpc>
                <a:spcPct val="150000"/>
              </a:lnSpc>
            </a:pPr>
            <a:r>
              <a:rPr lang="hu-HU" sz="3600" dirty="0"/>
              <a:t>Kirívó, fegyelmezetlen viselkedés, órai beszélgetés</a:t>
            </a:r>
          </a:p>
        </p:txBody>
      </p: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B364AD04-9309-417B-82FA-BD923D4C15C3}"/>
              </a:ext>
            </a:extLst>
          </p:cNvPr>
          <p:cNvGrpSpPr/>
          <p:nvPr/>
        </p:nvGrpSpPr>
        <p:grpSpPr>
          <a:xfrm>
            <a:off x="10660062" y="77966"/>
            <a:ext cx="1442291" cy="2009043"/>
            <a:chOff x="10915090" y="2832847"/>
            <a:chExt cx="1127499" cy="1691248"/>
          </a:xfrm>
        </p:grpSpPr>
        <p:pic>
          <p:nvPicPr>
            <p:cNvPr id="3074" name="Picture 2" descr="Hogyan lehetséges a rágógumi eltávolítása egy kárpitból? - Kárpittisztítás Budapest">
              <a:extLst>
                <a:ext uri="{FF2B5EF4-FFF2-40B4-BE49-F238E27FC236}">
                  <a16:creationId xmlns:a16="http://schemas.microsoft.com/office/drawing/2014/main" id="{DF022839-45E4-44B2-9963-2AF9405CB3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15090" y="2832847"/>
              <a:ext cx="1127499" cy="1691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Egyenes összekötő 6">
              <a:extLst>
                <a:ext uri="{FF2B5EF4-FFF2-40B4-BE49-F238E27FC236}">
                  <a16:creationId xmlns:a16="http://schemas.microsoft.com/office/drawing/2014/main" id="{ECB0C7A5-62A5-4906-A830-B160D9F35C10}"/>
                </a:ext>
              </a:extLst>
            </p:cNvPr>
            <p:cNvCxnSpPr/>
            <p:nvPr/>
          </p:nvCxnSpPr>
          <p:spPr>
            <a:xfrm flipH="1">
              <a:off x="10915090" y="2832847"/>
              <a:ext cx="1127499" cy="169124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Egyenes összekötő 9">
              <a:extLst>
                <a:ext uri="{FF2B5EF4-FFF2-40B4-BE49-F238E27FC236}">
                  <a16:creationId xmlns:a16="http://schemas.microsoft.com/office/drawing/2014/main" id="{B4B422F8-DDDD-44C5-9B3C-944D4C9D238C}"/>
                </a:ext>
              </a:extLst>
            </p:cNvPr>
            <p:cNvCxnSpPr>
              <a:cxnSpLocks/>
            </p:cNvCxnSpPr>
            <p:nvPr/>
          </p:nvCxnSpPr>
          <p:spPr>
            <a:xfrm>
              <a:off x="10915090" y="2832847"/>
              <a:ext cx="1127499" cy="169124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6" name="Picture 4" descr="Failure to Lunch - The New York Times">
            <a:extLst>
              <a:ext uri="{FF2B5EF4-FFF2-40B4-BE49-F238E27FC236}">
                <a16:creationId xmlns:a16="http://schemas.microsoft.com/office/drawing/2014/main" id="{ECBD02FE-6853-45F6-A281-347F190E8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64976" cy="216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9F5F5C91-50DC-4ECB-8D59-E7D63D95AB98}"/>
              </a:ext>
            </a:extLst>
          </p:cNvPr>
          <p:cNvCxnSpPr>
            <a:cxnSpLocks/>
          </p:cNvCxnSpPr>
          <p:nvPr/>
        </p:nvCxnSpPr>
        <p:spPr>
          <a:xfrm flipV="1">
            <a:off x="89647" y="77966"/>
            <a:ext cx="1972235" cy="200904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16">
            <a:extLst>
              <a:ext uri="{FF2B5EF4-FFF2-40B4-BE49-F238E27FC236}">
                <a16:creationId xmlns:a16="http://schemas.microsoft.com/office/drawing/2014/main" id="{846CC91E-0BBA-4244-8DAC-E366999D9969}"/>
              </a:ext>
            </a:extLst>
          </p:cNvPr>
          <p:cNvCxnSpPr>
            <a:cxnSpLocks/>
          </p:cNvCxnSpPr>
          <p:nvPr/>
        </p:nvCxnSpPr>
        <p:spPr>
          <a:xfrm flipH="1" flipV="1">
            <a:off x="89647" y="77966"/>
            <a:ext cx="2034988" cy="200904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36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C9B498-D514-4C4A-9712-D22AB039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918" y="358588"/>
            <a:ext cx="11259670" cy="970450"/>
          </a:xfrm>
        </p:spPr>
        <p:txBody>
          <a:bodyPr>
            <a:normAutofit fontScale="90000"/>
          </a:bodyPr>
          <a:lstStyle/>
          <a:p>
            <a:r>
              <a:rPr lang="hu-HU" sz="5400" dirty="0"/>
              <a:t>A számítógépteremben való viselkedés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2B07EE-A0C7-4633-993D-A2C177B28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619" y="1936376"/>
            <a:ext cx="10614816" cy="4563036"/>
          </a:xfrm>
        </p:spPr>
        <p:txBody>
          <a:bodyPr>
            <a:normAutofit fontScale="85000" lnSpcReduction="10000"/>
          </a:bodyPr>
          <a:lstStyle/>
          <a:p>
            <a:pPr marL="571500" indent="-571500"/>
            <a:r>
              <a:rPr lang="hu-HU" sz="3200" dirty="0">
                <a:solidFill>
                  <a:srgbClr val="FFFF00"/>
                </a:solidFill>
              </a:rPr>
              <a:t>Mindenkivel tiszteletteljesen viselkedj!</a:t>
            </a:r>
          </a:p>
          <a:p>
            <a:pPr marL="571500" indent="-571500"/>
            <a:r>
              <a:rPr lang="hu-HU" sz="3200" dirty="0">
                <a:solidFill>
                  <a:schemeClr val="tx1"/>
                </a:solidFill>
              </a:rPr>
              <a:t>Becsöngetéskor felszólítás nélkül a terem ajtajánál sorakozz!</a:t>
            </a:r>
          </a:p>
          <a:p>
            <a:pPr marL="571500" indent="-571500"/>
            <a:r>
              <a:rPr lang="hu-HU" sz="3200" dirty="0"/>
              <a:t>Csak a tanórához szükséges felszerelés lehet a tanuló asztalán!</a:t>
            </a:r>
          </a:p>
          <a:p>
            <a:pPr marL="571500" indent="-571500"/>
            <a:r>
              <a:rPr lang="hu-HU" sz="3200" dirty="0"/>
              <a:t>Csendben és figyelmesen kövesd a tanóra eseményeit!</a:t>
            </a:r>
          </a:p>
          <a:p>
            <a:pPr marL="571500" indent="-571500"/>
            <a:r>
              <a:rPr lang="hu-HU" sz="3200" dirty="0"/>
              <a:t>Ha mondanivalód van, jelentkezéssel jelezd!</a:t>
            </a:r>
          </a:p>
          <a:p>
            <a:pPr marL="571500" indent="-571500"/>
            <a:r>
              <a:rPr lang="hu-HU" sz="3200" dirty="0"/>
              <a:t>A csoporttársadnak szükség esetén segíts! (NEM DOLGOZATÍRÁSKOR!)</a:t>
            </a:r>
          </a:p>
          <a:p>
            <a:pPr marL="571500" indent="-571500"/>
            <a:r>
              <a:rPr lang="hu-HU" sz="3200" dirty="0"/>
              <a:t>Ha a gép működésében hibát, vagy állapotában sérülést észlelsz</a:t>
            </a:r>
            <a:r>
              <a:rPr lang="hu-HU" sz="3200"/>
              <a:t>, jelezd </a:t>
            </a:r>
            <a:r>
              <a:rPr lang="hu-HU" sz="3200" dirty="0"/>
              <a:t>az oktatónak!</a:t>
            </a:r>
          </a:p>
        </p:txBody>
      </p:sp>
    </p:spTree>
    <p:extLst>
      <p:ext uri="{BB962C8B-B14F-4D97-AF65-F5344CB8AC3E}">
        <p14:creationId xmlns:p14="http://schemas.microsoft.com/office/powerpoint/2010/main" val="2067976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946E28-F48E-47C0-8AD8-9D7310CE7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88259"/>
            <a:ext cx="10353762" cy="970450"/>
          </a:xfrm>
        </p:spPr>
        <p:txBody>
          <a:bodyPr/>
          <a:lstStyle/>
          <a:p>
            <a:r>
              <a:rPr lang="hu-HU" dirty="0"/>
              <a:t>Vendégeink voltak a 113-as gépteremben</a:t>
            </a:r>
          </a:p>
        </p:txBody>
      </p:sp>
      <p:pic>
        <p:nvPicPr>
          <p:cNvPr id="4" name="113asteremrobotokkal">
            <a:hlinkClick r:id="" action="ppaction://media"/>
            <a:extLst>
              <a:ext uri="{FF2B5EF4-FFF2-40B4-BE49-F238E27FC236}">
                <a16:creationId xmlns:a16="http://schemas.microsoft.com/office/drawing/2014/main" id="{3537D2AA-66C8-47EE-B5A5-8C4E498469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92306" y="1071282"/>
            <a:ext cx="9807388" cy="551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0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2B07EE-A0C7-4633-993D-A2C177B28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564" y="1936376"/>
            <a:ext cx="11170023" cy="4563036"/>
          </a:xfrm>
        </p:spPr>
        <p:txBody>
          <a:bodyPr>
            <a:normAutofit fontScale="92500" lnSpcReduction="20000"/>
          </a:bodyPr>
          <a:lstStyle/>
          <a:p>
            <a:pPr marL="457200" indent="-457200"/>
            <a:r>
              <a:rPr lang="hu-HU" sz="3200" dirty="0"/>
              <a:t>Információtechnológiai alapfogalmak</a:t>
            </a:r>
          </a:p>
          <a:p>
            <a:pPr marL="457200" indent="-457200"/>
            <a:r>
              <a:rPr lang="hu-HU" sz="3200" dirty="0"/>
              <a:t>Operációs rendszerek alapfogalmai, adattárolás a számítógépen</a:t>
            </a:r>
          </a:p>
          <a:p>
            <a:pPr marL="457200" indent="-457200"/>
            <a:r>
              <a:rPr lang="hu-HU" sz="3200" dirty="0"/>
              <a:t>Mesterséges intelligencia, generatív MI alapismeretek</a:t>
            </a:r>
          </a:p>
          <a:p>
            <a:pPr marL="457200" indent="-457200"/>
            <a:r>
              <a:rPr lang="hu-HU" sz="3200" dirty="0"/>
              <a:t>Prezentáció és grafikai ismeretek</a:t>
            </a:r>
          </a:p>
          <a:p>
            <a:pPr marL="457200" indent="-457200"/>
            <a:r>
              <a:rPr lang="hu-HU" sz="3200" dirty="0"/>
              <a:t>A szövegszerkesztés alapjai</a:t>
            </a:r>
          </a:p>
          <a:p>
            <a:pPr marL="457200" indent="-457200"/>
            <a:r>
              <a:rPr lang="hu-HU" sz="3200" dirty="0"/>
              <a:t>Táblázatkezelési ismeretek</a:t>
            </a:r>
          </a:p>
          <a:p>
            <a:pPr marL="457200" indent="-457200"/>
            <a:r>
              <a:rPr lang="hu-HU" sz="3200" dirty="0"/>
              <a:t>Publikálás az Interneten</a:t>
            </a:r>
          </a:p>
          <a:p>
            <a:pPr marL="457200" indent="-457200"/>
            <a:r>
              <a:rPr lang="hu-HU" sz="3200" dirty="0"/>
              <a:t>Adatbázis-kezelés</a:t>
            </a:r>
          </a:p>
          <a:p>
            <a:pPr marL="0" indent="0">
              <a:buNone/>
            </a:pPr>
            <a:endParaRPr lang="hu-HU" sz="3200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6C9B498-D514-4C4A-9712-D22AB039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918" y="358588"/>
            <a:ext cx="11259670" cy="970450"/>
          </a:xfrm>
        </p:spPr>
        <p:txBody>
          <a:bodyPr>
            <a:normAutofit/>
          </a:bodyPr>
          <a:lstStyle/>
          <a:p>
            <a:r>
              <a:rPr lang="hu-HU" sz="5400" dirty="0"/>
              <a:t>Mit fogunk tanulni?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CDDF255-C21F-4883-9DD4-0881B0C6D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02" y="1479176"/>
            <a:ext cx="11755796" cy="502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5966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la">
  <a:themeElements>
    <a:clrScheme name="Pala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Pala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l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TM04033929[[fn=Pala]]</Template>
  <TotalTime>0</TotalTime>
  <Words>316</Words>
  <Application>Microsoft Office PowerPoint</Application>
  <PresentationFormat>Szélesvásznú</PresentationFormat>
  <Paragraphs>43</Paragraphs>
  <Slides>7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0" baseType="lpstr">
      <vt:lpstr>Calisto MT</vt:lpstr>
      <vt:lpstr>Wingdings 2</vt:lpstr>
      <vt:lpstr>Pala</vt:lpstr>
      <vt:lpstr>PowerPoint-bemutató</vt:lpstr>
      <vt:lpstr>Tantárgyi információk</vt:lpstr>
      <vt:lpstr>Feladatok a tanév elején</vt:lpstr>
      <vt:lpstr>A számítógépterem rendje</vt:lpstr>
      <vt:lpstr>A számítógépteremben való viselkedés</vt:lpstr>
      <vt:lpstr>Vendégeink voltak a 113-as gépteremben</vt:lpstr>
      <vt:lpstr>Mit fogunk tanulni?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INFTAN</dc:creator>
  <cp:lastModifiedBy>INFTAN</cp:lastModifiedBy>
  <cp:revision>33</cp:revision>
  <dcterms:created xsi:type="dcterms:W3CDTF">2026-06-22T09:35:37Z</dcterms:created>
  <dcterms:modified xsi:type="dcterms:W3CDTF">2026-06-24T07:45:57Z</dcterms:modified>
</cp:coreProperties>
</file>