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5914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0631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1016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699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949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3941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587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6160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1289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1815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305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7007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3040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9835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8014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8508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640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B890D-EC8B-4D3F-BFBB-70B8538C0E75}" type="datetimeFigureOut">
              <a:rPr lang="hu-HU" smtClean="0"/>
              <a:t>2026. 08. 30.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D0384-3E6E-4633-B22E-6579A7A4086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91993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78218581-0A04-76EF-6042-00342E72B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12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Az előző órához kapcsolódó Igaz/Hamis kérdések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12271" y="1847526"/>
            <a:ext cx="11658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hu-HU" sz="2400" dirty="0"/>
              <a:t>A soros működési elv szerint a gépen futó programok sorban egymás után hajtódnak végre?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hu-HU" sz="2400" dirty="0"/>
              <a:t>Egy adott információ mindenki számára azonos mértékű bizonytalanságot csökkent?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hu-HU" sz="2400" dirty="0"/>
              <a:t>Az adat mindig információ, de az információ nem mindig adat?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hu-HU" sz="2400" dirty="0"/>
              <a:t>A gép operatív memóriája a szoftverek csoportjába tartozik?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hu-HU" sz="2400" dirty="0"/>
              <a:t>A mechanikus gépek az idő múlásával fel fogják váltani elektronikus társaikat?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hu-HU" sz="2400" dirty="0"/>
              <a:t>Szoftverek hardver nélkül is képesek önállóan működni?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hu-HU" sz="2400" dirty="0"/>
              <a:t>Neumann János a XIX. század közepén élt?</a:t>
            </a:r>
          </a:p>
        </p:txBody>
      </p:sp>
    </p:spTree>
    <p:extLst>
      <p:ext uri="{BB962C8B-B14F-4D97-AF65-F5344CB8AC3E}">
        <p14:creationId xmlns:p14="http://schemas.microsoft.com/office/powerpoint/2010/main" val="3099567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Információtárolás a számítógépen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5777" y="1996371"/>
            <a:ext cx="8757593" cy="46517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800" dirty="0"/>
              <a:t>Kétállapotú jelek (0 és 1-es állapot)</a:t>
            </a:r>
          </a:p>
          <a:p>
            <a:pPr marL="0" indent="0">
              <a:buNone/>
            </a:pPr>
            <a:r>
              <a:rPr lang="hu-HU" sz="2800" dirty="0"/>
              <a:t>Kettes számrendszer szerint</a:t>
            </a:r>
          </a:p>
          <a:p>
            <a:pPr marL="0" indent="0">
              <a:buNone/>
            </a:pPr>
            <a:r>
              <a:rPr lang="hu-HU" sz="2800" dirty="0"/>
              <a:t>Legkisebb tárolási egység egy helyiértékű alakja: 1bit</a:t>
            </a:r>
          </a:p>
          <a:p>
            <a:pPr marL="0" indent="0">
              <a:buNone/>
            </a:pPr>
            <a:r>
              <a:rPr lang="hu-HU" sz="2800" dirty="0"/>
              <a:t>8 biten 256 féle információ lehet (   0000 0000</a:t>
            </a:r>
          </a:p>
          <a:p>
            <a:pPr marL="0" indent="0">
              <a:buNone/>
              <a:tabLst>
                <a:tab pos="5829300" algn="l"/>
              </a:tabLst>
            </a:pPr>
            <a:r>
              <a:rPr lang="hu-HU" sz="2800" dirty="0"/>
              <a:t>	0000 0001</a:t>
            </a:r>
          </a:p>
          <a:p>
            <a:pPr marL="0" indent="0">
              <a:buNone/>
              <a:tabLst>
                <a:tab pos="5829300" algn="l"/>
              </a:tabLst>
            </a:pPr>
            <a:r>
              <a:rPr lang="hu-HU" sz="2800" dirty="0"/>
              <a:t>	0000 0010</a:t>
            </a:r>
          </a:p>
          <a:p>
            <a:pPr marL="0" indent="0">
              <a:buNone/>
              <a:tabLst>
                <a:tab pos="5829300" algn="l"/>
              </a:tabLst>
            </a:pPr>
            <a:r>
              <a:rPr lang="hu-HU" sz="2800" dirty="0"/>
              <a:t>	..</a:t>
            </a:r>
          </a:p>
          <a:p>
            <a:pPr marL="0" indent="0">
              <a:buNone/>
              <a:tabLst>
                <a:tab pos="5829300" algn="l"/>
              </a:tabLst>
            </a:pPr>
            <a:r>
              <a:rPr lang="hu-HU" sz="2800" dirty="0"/>
              <a:t>	1111 1111)</a:t>
            </a:r>
          </a:p>
          <a:p>
            <a:pPr marL="0" indent="0">
              <a:buNone/>
              <a:tabLst>
                <a:tab pos="4756150" algn="l"/>
              </a:tabLst>
            </a:pPr>
            <a:r>
              <a:rPr lang="hu-HU" sz="2800" dirty="0"/>
              <a:t>	8 bit = 1 byte (1 bájt)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370" y="1996371"/>
            <a:ext cx="3178629" cy="484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03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736900"/>
            <a:ext cx="10553736" cy="1080938"/>
          </a:xfrm>
        </p:spPr>
        <p:txBody>
          <a:bodyPr>
            <a:normAutofit/>
          </a:bodyPr>
          <a:lstStyle/>
          <a:p>
            <a:r>
              <a:rPr lang="hu-HU" dirty="0"/>
              <a:t>Feladat: számold ki, mennyit érnek az alábbi 2-es </a:t>
            </a:r>
            <a:r>
              <a:rPr lang="hu-HU" dirty="0" err="1"/>
              <a:t>számrendszerbeli</a:t>
            </a:r>
            <a:r>
              <a:rPr lang="hu-HU" dirty="0"/>
              <a:t> értékek a 10-es sz.rendszerben!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11050" y="2320544"/>
            <a:ext cx="8169765" cy="359931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4800" dirty="0"/>
              <a:t>    111001</a:t>
            </a:r>
            <a:r>
              <a:rPr lang="hu-HU" sz="4800" baseline="-25000" dirty="0"/>
              <a:t>2</a:t>
            </a:r>
            <a:r>
              <a:rPr lang="hu-HU" sz="4800" dirty="0"/>
              <a:t> 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4800" dirty="0"/>
              <a:t> 10101010</a:t>
            </a:r>
            <a:r>
              <a:rPr lang="hu-HU" sz="4800" baseline="-25000" dirty="0"/>
              <a:t>2</a:t>
            </a:r>
            <a:r>
              <a:rPr lang="hu-HU" sz="4800" dirty="0"/>
              <a:t> 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4800" dirty="0"/>
              <a:t> 10000001</a:t>
            </a:r>
            <a:r>
              <a:rPr lang="hu-HU" sz="4800" baseline="-25000" dirty="0"/>
              <a:t>2</a:t>
            </a:r>
            <a:r>
              <a:rPr lang="hu-HU" sz="4800" dirty="0"/>
              <a:t> =</a:t>
            </a:r>
          </a:p>
          <a:p>
            <a:pPr marL="0" indent="0">
              <a:lnSpc>
                <a:spcPct val="150000"/>
              </a:lnSpc>
              <a:buNone/>
            </a:pPr>
            <a:endParaRPr lang="hu-HU" sz="4800" dirty="0"/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1688ABE9-3139-43CF-B664-F28BD9EF8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426504"/>
              </p:ext>
            </p:extLst>
          </p:nvPr>
        </p:nvGraphicFramePr>
        <p:xfrm>
          <a:off x="8799635" y="2320544"/>
          <a:ext cx="3122734" cy="41533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631">
                  <a:extLst>
                    <a:ext uri="{9D8B030D-6E8A-4147-A177-3AD203B41FA5}">
                      <a16:colId xmlns:a16="http://schemas.microsoft.com/office/drawing/2014/main" val="1697032115"/>
                    </a:ext>
                  </a:extLst>
                </a:gridCol>
                <a:gridCol w="1005881">
                  <a:extLst>
                    <a:ext uri="{9D8B030D-6E8A-4147-A177-3AD203B41FA5}">
                      <a16:colId xmlns:a16="http://schemas.microsoft.com/office/drawing/2014/main" val="1688479305"/>
                    </a:ext>
                  </a:extLst>
                </a:gridCol>
                <a:gridCol w="1396222">
                  <a:extLst>
                    <a:ext uri="{9D8B030D-6E8A-4147-A177-3AD203B41FA5}">
                      <a16:colId xmlns:a16="http://schemas.microsoft.com/office/drawing/2014/main" val="1234669211"/>
                    </a:ext>
                  </a:extLst>
                </a:gridCol>
              </a:tblGrid>
              <a:tr h="532621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Bináris</a:t>
                      </a:r>
                      <a:endParaRPr lang="hu-HU" sz="1100" b="1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Decimális</a:t>
                      </a:r>
                      <a:endParaRPr lang="hu-HU" sz="1100" b="1" i="0" u="none" strike="noStrike" dirty="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Hexadecimális</a:t>
                      </a:r>
                      <a:endParaRPr lang="hu-HU" sz="1100" b="1" i="0" u="none" strike="noStrike" dirty="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1171928376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3389567702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1089891793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2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2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1562157580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3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3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1539322405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100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4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4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2440275108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101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5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5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575329223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110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6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6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96224302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111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7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7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2278210745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1000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8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8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3137175869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1001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9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9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300269857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1010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10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A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1015805801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1011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11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B.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109465278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1100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12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C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799449334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1101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13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D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217777588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1110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14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E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3942447700"/>
                  </a:ext>
                </a:extLst>
              </a:tr>
              <a:tr h="226297">
                <a:tc>
                  <a:txBody>
                    <a:bodyPr/>
                    <a:lstStyle/>
                    <a:p>
                      <a:pPr algn="r" fontAlgn="ctr"/>
                      <a:r>
                        <a:rPr lang="hu-HU" sz="1100" u="none" strike="noStrike">
                          <a:effectLst/>
                        </a:rPr>
                        <a:t>1111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15</a:t>
                      </a:r>
                      <a:endParaRPr lang="hu-HU" sz="1100" b="0" i="0" u="none" strike="noStrike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F</a:t>
                      </a:r>
                      <a:endParaRPr lang="hu-HU" sz="1100" b="0" i="0" u="none" strike="noStrike" dirty="0">
                        <a:solidFill>
                          <a:srgbClr val="2021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51" marR="8651" marT="8651" marB="0" anchor="ctr"/>
                </a:tc>
                <a:extLst>
                  <a:ext uri="{0D108BD9-81ED-4DB2-BD59-A6C34878D82A}">
                    <a16:rowId xmlns:a16="http://schemas.microsoft.com/office/drawing/2014/main" val="1937009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122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66021" y="571498"/>
            <a:ext cx="9613861" cy="887109"/>
          </a:xfrm>
        </p:spPr>
        <p:txBody>
          <a:bodyPr/>
          <a:lstStyle/>
          <a:p>
            <a:r>
              <a:rPr lang="hu-HU" dirty="0"/>
              <a:t>Az információ mértékegységének prefixumai</a:t>
            </a:r>
          </a:p>
        </p:txBody>
      </p:sp>
      <p:pic>
        <p:nvPicPr>
          <p:cNvPr id="2050" name="Picture 2" descr="Data Units – Wiki-WebPerf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264" y="1458607"/>
            <a:ext cx="5703869" cy="525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nline Data Size Conve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" y="1586443"/>
            <a:ext cx="6194394" cy="513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360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736900"/>
            <a:ext cx="10553736" cy="1080938"/>
          </a:xfrm>
        </p:spPr>
        <p:txBody>
          <a:bodyPr>
            <a:normAutofit/>
          </a:bodyPr>
          <a:lstStyle/>
          <a:p>
            <a:r>
              <a:rPr lang="hu-HU" dirty="0"/>
              <a:t>Tedd a megfelelő </a:t>
            </a:r>
            <a:r>
              <a:rPr lang="hu-HU" dirty="0" err="1"/>
              <a:t>relációjelet</a:t>
            </a:r>
            <a:r>
              <a:rPr lang="hu-HU" dirty="0"/>
              <a:t> az egymás melletti értékek közé! (&lt;, &gt;, =)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11050" y="2320544"/>
            <a:ext cx="8169765" cy="359931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  <a:tabLst>
                <a:tab pos="4310063" algn="l"/>
              </a:tabLst>
            </a:pPr>
            <a:r>
              <a:rPr lang="hu-HU" sz="4800" dirty="0"/>
              <a:t>1 bit	8 byte</a:t>
            </a:r>
          </a:p>
          <a:p>
            <a:pPr marL="0" indent="0">
              <a:lnSpc>
                <a:spcPct val="150000"/>
              </a:lnSpc>
              <a:buNone/>
              <a:tabLst>
                <a:tab pos="4310063" algn="l"/>
              </a:tabLst>
            </a:pPr>
            <a:r>
              <a:rPr lang="hu-HU" sz="4800" dirty="0"/>
              <a:t>1 Gigabit	8 Megabyte</a:t>
            </a:r>
          </a:p>
          <a:p>
            <a:pPr marL="0" indent="0">
              <a:lnSpc>
                <a:spcPct val="150000"/>
              </a:lnSpc>
              <a:buNone/>
              <a:tabLst>
                <a:tab pos="4310063" algn="l"/>
              </a:tabLst>
            </a:pPr>
            <a:r>
              <a:rPr lang="hu-HU" sz="4800" dirty="0"/>
              <a:t>256 Kbyte	1 Megabit</a:t>
            </a:r>
          </a:p>
          <a:p>
            <a:pPr marL="0" indent="0">
              <a:lnSpc>
                <a:spcPct val="150000"/>
              </a:lnSpc>
              <a:buNone/>
            </a:pPr>
            <a:endParaRPr lang="hu-HU" sz="4800" dirty="0"/>
          </a:p>
        </p:txBody>
      </p:sp>
    </p:spTree>
    <p:extLst>
      <p:ext uri="{BB962C8B-B14F-4D97-AF65-F5344CB8AC3E}">
        <p14:creationId xmlns:p14="http://schemas.microsoft.com/office/powerpoint/2010/main" val="2146451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Logikai értékek az információtárolásban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5778" y="2191802"/>
            <a:ext cx="11255865" cy="46517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800" dirty="0"/>
              <a:t>Logikai műveletek is részt vesznek az információfeldolgozásban. Ezeket logikai értékeken végezzük.</a:t>
            </a:r>
          </a:p>
          <a:p>
            <a:pPr marL="0" indent="0">
              <a:buNone/>
            </a:pPr>
            <a:r>
              <a:rPr lang="hu-HU" sz="2800" dirty="0"/>
              <a:t>Kétféle értéket ismerünk: IGAZ és HAMIS</a:t>
            </a:r>
          </a:p>
          <a:p>
            <a:pPr marL="0" indent="0">
              <a:buNone/>
            </a:pPr>
            <a:r>
              <a:rPr lang="hu-HU" sz="2800" dirty="0"/>
              <a:t>Más elnevezéssel: TRUE vagy FALSE</a:t>
            </a:r>
          </a:p>
          <a:p>
            <a:pPr marL="0" indent="0">
              <a:buNone/>
            </a:pPr>
            <a:r>
              <a:rPr lang="hu-HU" sz="2800" dirty="0"/>
              <a:t>Adhatunk bináris értéket is a logikai operandusnak:</a:t>
            </a:r>
          </a:p>
          <a:p>
            <a:pPr marL="0" indent="0">
              <a:buNone/>
            </a:pPr>
            <a:r>
              <a:rPr lang="hu-HU" sz="2800" dirty="0"/>
              <a:t>	IGAZ = 1	HAMIS = 0</a:t>
            </a:r>
          </a:p>
          <a:p>
            <a:pPr marL="0" indent="0">
              <a:buNone/>
            </a:pPr>
            <a:r>
              <a:rPr lang="hu-HU" sz="2800" dirty="0"/>
              <a:t>Alapvető műveletek: LOGIKAI összeadás, szorzás, negáció</a:t>
            </a:r>
          </a:p>
          <a:p>
            <a:pPr marL="0" indent="0">
              <a:buNone/>
            </a:pPr>
            <a:r>
              <a:rPr lang="hu-HU" sz="2800" dirty="0"/>
              <a:t>A műveletek eredményét igazságtáblázatokból olvashatjuk ki. &gt;</a:t>
            </a:r>
          </a:p>
        </p:txBody>
      </p:sp>
    </p:spTree>
    <p:extLst>
      <p:ext uri="{BB962C8B-B14F-4D97-AF65-F5344CB8AC3E}">
        <p14:creationId xmlns:p14="http://schemas.microsoft.com/office/powerpoint/2010/main" val="462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Logikai műveletek igazságtáblázatai</a:t>
            </a: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18222"/>
              </p:ext>
            </p:extLst>
          </p:nvPr>
        </p:nvGraphicFramePr>
        <p:xfrm>
          <a:off x="4386903" y="2136634"/>
          <a:ext cx="3254866" cy="184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7433">
                  <a:extLst>
                    <a:ext uri="{9D8B030D-6E8A-4147-A177-3AD203B41FA5}">
                      <a16:colId xmlns:a16="http://schemas.microsoft.com/office/drawing/2014/main" val="2729301707"/>
                    </a:ext>
                  </a:extLst>
                </a:gridCol>
                <a:gridCol w="1627433">
                  <a:extLst>
                    <a:ext uri="{9D8B030D-6E8A-4147-A177-3AD203B41FA5}">
                      <a16:colId xmlns:a16="http://schemas.microsoft.com/office/drawing/2014/main" val="1049827830"/>
                    </a:ext>
                  </a:extLst>
                </a:gridCol>
              </a:tblGrid>
              <a:tr h="460980">
                <a:tc gridSpan="2"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NEGÁCIÓ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65716"/>
                  </a:ext>
                </a:extLst>
              </a:tr>
              <a:tr h="46098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A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¬ A  (nem A)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28862"/>
                  </a:ext>
                </a:extLst>
              </a:tr>
              <a:tr h="46098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565262"/>
                  </a:ext>
                </a:extLst>
              </a:tr>
              <a:tr h="46098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924789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417562"/>
              </p:ext>
            </p:extLst>
          </p:nvPr>
        </p:nvGraphicFramePr>
        <p:xfrm>
          <a:off x="680321" y="4283022"/>
          <a:ext cx="507093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310">
                  <a:extLst>
                    <a:ext uri="{9D8B030D-6E8A-4147-A177-3AD203B41FA5}">
                      <a16:colId xmlns:a16="http://schemas.microsoft.com/office/drawing/2014/main" val="3830926256"/>
                    </a:ext>
                  </a:extLst>
                </a:gridCol>
                <a:gridCol w="1690310">
                  <a:extLst>
                    <a:ext uri="{9D8B030D-6E8A-4147-A177-3AD203B41FA5}">
                      <a16:colId xmlns:a16="http://schemas.microsoft.com/office/drawing/2014/main" val="2639997443"/>
                    </a:ext>
                  </a:extLst>
                </a:gridCol>
                <a:gridCol w="1690310">
                  <a:extLst>
                    <a:ext uri="{9D8B030D-6E8A-4147-A177-3AD203B41FA5}">
                      <a16:colId xmlns:a16="http://schemas.microsoft.com/office/drawing/2014/main" val="198022110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LOGIKAI ÖSSZEADÁS (VAGY művelet)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5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A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B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A v B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61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53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86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63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625983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25282"/>
              </p:ext>
            </p:extLst>
          </p:nvPr>
        </p:nvGraphicFramePr>
        <p:xfrm>
          <a:off x="6444307" y="4283022"/>
          <a:ext cx="507093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310">
                  <a:extLst>
                    <a:ext uri="{9D8B030D-6E8A-4147-A177-3AD203B41FA5}">
                      <a16:colId xmlns:a16="http://schemas.microsoft.com/office/drawing/2014/main" val="3830926256"/>
                    </a:ext>
                  </a:extLst>
                </a:gridCol>
                <a:gridCol w="1690310">
                  <a:extLst>
                    <a:ext uri="{9D8B030D-6E8A-4147-A177-3AD203B41FA5}">
                      <a16:colId xmlns:a16="http://schemas.microsoft.com/office/drawing/2014/main" val="2639997443"/>
                    </a:ext>
                  </a:extLst>
                </a:gridCol>
                <a:gridCol w="1690310">
                  <a:extLst>
                    <a:ext uri="{9D8B030D-6E8A-4147-A177-3AD203B41FA5}">
                      <a16:colId xmlns:a16="http://schemas.microsoft.com/office/drawing/2014/main" val="198022110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LOGIKAI SZORZÁS (</a:t>
                      </a:r>
                      <a:r>
                        <a:rPr lang="hu-HU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hu-HU" baseline="0" dirty="0" err="1">
                          <a:solidFill>
                            <a:srgbClr val="FF0000"/>
                          </a:solidFill>
                        </a:rPr>
                        <a:t>ÉS</a:t>
                      </a:r>
                      <a:r>
                        <a:rPr lang="hu-HU" dirty="0" err="1">
                          <a:solidFill>
                            <a:srgbClr val="FF0000"/>
                          </a:solidFill>
                        </a:rPr>
                        <a:t>művelet</a:t>
                      </a:r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5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A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B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A ^ B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61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53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86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63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625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548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4928" y="720571"/>
            <a:ext cx="10553736" cy="1080938"/>
          </a:xfrm>
        </p:spPr>
        <p:txBody>
          <a:bodyPr>
            <a:normAutofit/>
          </a:bodyPr>
          <a:lstStyle/>
          <a:p>
            <a:r>
              <a:rPr lang="hu-HU" dirty="0" err="1"/>
              <a:t>Számítsd</a:t>
            </a:r>
            <a:r>
              <a:rPr lang="hu-HU" dirty="0"/>
              <a:t> ki az alábbi logikai műveletek eredményét, ha minden operandus IGAZ!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11050" y="2320544"/>
            <a:ext cx="8169765" cy="35993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4800" dirty="0"/>
              <a:t>¬A v (A ^ B) ^ ¬C 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4800" dirty="0"/>
              <a:t>(A v ¬A) ^(B ^ C) 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4800" dirty="0"/>
              <a:t>¬ ¬ A ^ ¬ (B v C) =</a:t>
            </a:r>
          </a:p>
        </p:txBody>
      </p:sp>
    </p:spTree>
    <p:extLst>
      <p:ext uri="{BB962C8B-B14F-4D97-AF65-F5344CB8AC3E}">
        <p14:creationId xmlns:p14="http://schemas.microsoft.com/office/powerpoint/2010/main" val="1842431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C1A34AB-A441-D614-CA60-62B5197CA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2063262"/>
            <a:ext cx="3739278" cy="26611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dirty="0" err="1"/>
              <a:t>Logikai</a:t>
            </a:r>
            <a:r>
              <a:rPr lang="en-US" sz="5400" dirty="0"/>
              <a:t> </a:t>
            </a:r>
            <a:r>
              <a:rPr lang="en-US" sz="5400" dirty="0" err="1"/>
              <a:t>feladat</a:t>
            </a:r>
            <a:endParaRPr lang="en-US" sz="5400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C1E63ED-98FA-A356-D4C2-A009E9D540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8840" y="1124324"/>
            <a:ext cx="6976250" cy="4650833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20521AF8-3479-2006-F364-214630517B89}"/>
              </a:ext>
            </a:extLst>
          </p:cNvPr>
          <p:cNvSpPr txBox="1"/>
          <p:nvPr/>
        </p:nvSpPr>
        <p:spPr>
          <a:xfrm>
            <a:off x="5793828" y="5712311"/>
            <a:ext cx="61012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600" dirty="0">
                <a:solidFill>
                  <a:schemeClr val="accent5">
                    <a:lumMod val="75000"/>
                  </a:schemeClr>
                </a:solidFill>
              </a:rPr>
              <a:t>Csak az egyik ajtó vezet </a:t>
            </a:r>
            <a:r>
              <a:rPr lang="hu-HU" sz="3600">
                <a:solidFill>
                  <a:schemeClr val="accent5">
                    <a:lumMod val="75000"/>
                  </a:schemeClr>
                </a:solidFill>
              </a:rPr>
              <a:t>a kijárathoz!</a:t>
            </a:r>
            <a:endParaRPr lang="hu-HU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69152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Sárga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18</TotalTime>
  <Words>428</Words>
  <Application>Microsoft Office PowerPoint</Application>
  <PresentationFormat>Szélesvásznú</PresentationFormat>
  <Paragraphs>132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Courier New</vt:lpstr>
      <vt:lpstr>Trebuchet MS</vt:lpstr>
      <vt:lpstr>Berlin</vt:lpstr>
      <vt:lpstr>PowerPoint-bemutató</vt:lpstr>
      <vt:lpstr>Az előző órához kapcsolódó Igaz/Hamis kérdések</vt:lpstr>
      <vt:lpstr>Információtárolás a számítógépen</vt:lpstr>
      <vt:lpstr>Feladat: számold ki, mennyit érnek az alábbi 2-es számrendszerbeli értékek a 10-es sz.rendszerben!</vt:lpstr>
      <vt:lpstr>Az információ mértékegységének prefixumai</vt:lpstr>
      <vt:lpstr>Tedd a megfelelő relációjelet az egymás melletti értékek közé! (&lt;, &gt;, =)</vt:lpstr>
      <vt:lpstr>Logikai értékek az információtárolásban</vt:lpstr>
      <vt:lpstr>Logikai műveletek igazságtáblázatai</vt:lpstr>
      <vt:lpstr>Számítsd ki az alábbi logikai műveletek eredményét, ha minden operandus IGAZ!</vt:lpstr>
      <vt:lpstr>Logikai 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Hardver-szoftver ismeretek</dc:title>
  <dc:creator>Oláh Ferenc</dc:creator>
  <cp:lastModifiedBy>Oláh Bence</cp:lastModifiedBy>
  <cp:revision>22</cp:revision>
  <dcterms:created xsi:type="dcterms:W3CDTF">2025-09-08T16:01:13Z</dcterms:created>
  <dcterms:modified xsi:type="dcterms:W3CDTF">2026-08-30T12:50:25Z</dcterms:modified>
</cp:coreProperties>
</file>