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939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095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9565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642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022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154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374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632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053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474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5172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164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26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10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4716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7656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4797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8B1B6E-1575-41E7-812B-FB9867D7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78CE50-1A01-4080-ACBE-D8D692F7F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843DFD1-39C6-4CF7-BC78-E43C5DACC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064651A-20BC-4BBF-8416-AE157F4F8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D73E39A-ABE1-4A9B-96F6-20287E43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433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BD793BE-94E6-44CE-8B01-00AF41C3C4B4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ECD7242-9521-4973-9FF9-8F854F4472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596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asic computer networking knowledge for all professionals">
            <a:extLst>
              <a:ext uri="{FF2B5EF4-FFF2-40B4-BE49-F238E27FC236}">
                <a16:creationId xmlns:a16="http://schemas.microsoft.com/office/drawing/2014/main" id="{527A0633-AE5D-402F-AC34-21EF993DD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0"/>
            <a:ext cx="898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4B2C18D-FDF3-42B1-A203-CFF88D9E7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1315"/>
            <a:ext cx="9144000" cy="898648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hu-HU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Számítógép hálózatok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02F7C6F-B817-4327-9AB4-F2AEDDB54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6925" y="5960146"/>
            <a:ext cx="1962150" cy="469229"/>
          </a:xfrm>
        </p:spPr>
        <p:txBody>
          <a:bodyPr/>
          <a:lstStyle/>
          <a:p>
            <a:r>
              <a:rPr lang="hu-HU" dirty="0"/>
              <a:t>9. osztályok</a:t>
            </a:r>
          </a:p>
        </p:txBody>
      </p:sp>
    </p:spTree>
    <p:extLst>
      <p:ext uri="{BB962C8B-B14F-4D97-AF65-F5344CB8AC3E}">
        <p14:creationId xmlns:p14="http://schemas.microsoft.com/office/powerpoint/2010/main" val="415548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83093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hu-HU" sz="5400" b="1" dirty="0"/>
              <a:t>Mit tekintünk hálózatnak?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76009A-D33E-441A-86EC-DB42A220A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039"/>
            <a:ext cx="10972800" cy="132556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hu-HU" sz="2400" dirty="0"/>
              <a:t>Amikor két vagy több számítógépet összekötünk és azok egymással kommunikálni tudnak, akkor számítógépes hálózatról beszélünk. Ezek a számítógépek képesek egymástól függetlenül működni. Vagyis az önálló számítógépek hálózatba kapcsolt rendszerét számítógép hálózatnak nevezzük. Ha egy számítógép másik számítógépet vezérel, akkor ezek a számítógépeket nem nevezhetjük önálló számítógépeknek. </a:t>
            </a:r>
          </a:p>
        </p:txBody>
      </p:sp>
      <p:pic>
        <p:nvPicPr>
          <p:cNvPr id="2050" name="Picture 2" descr="The Fundamentals Of Computer Networking!">
            <a:extLst>
              <a:ext uri="{FF2B5EF4-FFF2-40B4-BE49-F238E27FC236}">
                <a16:creationId xmlns:a16="http://schemas.microsoft.com/office/drawing/2014/main" id="{CE38ACB4-CC44-4B32-942F-5B48B5873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10" y="3153698"/>
            <a:ext cx="5197930" cy="33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77AF5FC-F61B-46CA-832A-52D78F8D87A0}"/>
              </a:ext>
            </a:extLst>
          </p:cNvPr>
          <p:cNvSpPr txBox="1"/>
          <p:nvPr/>
        </p:nvSpPr>
        <p:spPr>
          <a:xfrm>
            <a:off x="942975" y="3484458"/>
            <a:ext cx="43338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800" dirty="0"/>
              <a:t>Számítógépes hálózatnak nevezzük tehát, amikor két gépet összekötünk és azok képesek egymással kommunikálni erőforrásaikat megosztani. </a:t>
            </a:r>
          </a:p>
        </p:txBody>
      </p:sp>
    </p:spTree>
    <p:extLst>
      <p:ext uri="{BB962C8B-B14F-4D97-AF65-F5344CB8AC3E}">
        <p14:creationId xmlns:p14="http://schemas.microsoft.com/office/powerpoint/2010/main" val="3611653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50825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hu-HU" sz="5400" b="1" dirty="0"/>
              <a:t>Mire jó a hálózat?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9DB89B91-B27E-4DBD-BC87-6970C4BA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939925"/>
            <a:ext cx="6772275" cy="466725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/>
              <a:t>Erőforrások (nyomtatók, fájlok) közös használata.</a:t>
            </a:r>
          </a:p>
          <a:p>
            <a:pPr>
              <a:buFontTx/>
              <a:buChar char="-"/>
            </a:pPr>
            <a:r>
              <a:rPr lang="hu-HU" dirty="0"/>
              <a:t>Levelek, üzenetek küldése. </a:t>
            </a:r>
          </a:p>
          <a:p>
            <a:pPr>
              <a:buFontTx/>
              <a:buChar char="-"/>
            </a:pPr>
            <a:r>
              <a:rPr lang="hu-HU" dirty="0"/>
              <a:t>Nagy számítógépek távoli elérése. </a:t>
            </a:r>
          </a:p>
          <a:p>
            <a:pPr>
              <a:buFontTx/>
              <a:buChar char="-"/>
            </a:pPr>
            <a:r>
              <a:rPr lang="hu-HU" dirty="0"/>
              <a:t>Adatállományok, programok nagy távolságú átvitele.</a:t>
            </a:r>
          </a:p>
          <a:p>
            <a:pPr>
              <a:buFontTx/>
              <a:buChar char="-"/>
            </a:pPr>
            <a:r>
              <a:rPr lang="hu-HU" dirty="0"/>
              <a:t>Üzembiztonság fokozása. Jobb kihasználtság.</a:t>
            </a:r>
          </a:p>
          <a:p>
            <a:pPr>
              <a:buFontTx/>
              <a:buChar char="-"/>
            </a:pPr>
            <a:r>
              <a:rPr lang="hu-HU" dirty="0"/>
              <a:t>Költségek csökkentése.</a:t>
            </a:r>
          </a:p>
          <a:p>
            <a:pPr>
              <a:buFontTx/>
              <a:buChar char="-"/>
            </a:pPr>
            <a:r>
              <a:rPr lang="hu-HU" dirty="0"/>
              <a:t>Az egyszerűbb, gyorsabb információ csere. </a:t>
            </a:r>
          </a:p>
        </p:txBody>
      </p:sp>
      <p:pic>
        <p:nvPicPr>
          <p:cNvPr id="3074" name="Picture 2" descr="What are Computer Networking Devices? | Computer Networking Products">
            <a:extLst>
              <a:ext uri="{FF2B5EF4-FFF2-40B4-BE49-F238E27FC236}">
                <a16:creationId xmlns:a16="http://schemas.microsoft.com/office/drawing/2014/main" id="{08F0D245-F848-4985-A848-BD11F1AA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725" y="2671763"/>
            <a:ext cx="4312632" cy="30527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3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87694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hu-HU" sz="5400" b="1" dirty="0"/>
              <a:t>Hálózatok fajtái kiterjedtség szerint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A78F7E2-9B0B-4D63-A588-1481E2977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783" y="1783871"/>
            <a:ext cx="6632431" cy="496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1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0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hu-HU" sz="5400" b="1" dirty="0"/>
              <a:t>Hálózati topológiák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BEBB8AB-F428-4A0F-8A31-F19864C386EA}"/>
              </a:ext>
            </a:extLst>
          </p:cNvPr>
          <p:cNvSpPr txBox="1"/>
          <p:nvPr/>
        </p:nvSpPr>
        <p:spPr>
          <a:xfrm>
            <a:off x="913774" y="989530"/>
            <a:ext cx="108870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dirty="0"/>
              <a:t>A hálózati topológia a kábelezés alakjára utal, megmutatja a hálózati eszközök összeköttetésének rendszerét</a:t>
            </a:r>
          </a:p>
        </p:txBody>
      </p:sp>
      <p:pic>
        <p:nvPicPr>
          <p:cNvPr id="5122" name="Picture 2" descr="The Various Types of Network Topologies - swiss network ...">
            <a:extLst>
              <a:ext uri="{FF2B5EF4-FFF2-40B4-BE49-F238E27FC236}">
                <a16:creationId xmlns:a16="http://schemas.microsoft.com/office/drawing/2014/main" id="{FBB2DB7E-7BAA-4444-8756-CBAF3F07D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38" y="2153939"/>
            <a:ext cx="6180137" cy="458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zis 3">
            <a:extLst>
              <a:ext uri="{FF2B5EF4-FFF2-40B4-BE49-F238E27FC236}">
                <a16:creationId xmlns:a16="http://schemas.microsoft.com/office/drawing/2014/main" id="{07314EE5-0EAE-44DC-B030-8128EAA49732}"/>
              </a:ext>
            </a:extLst>
          </p:cNvPr>
          <p:cNvSpPr/>
          <p:nvPr/>
        </p:nvSpPr>
        <p:spPr>
          <a:xfrm>
            <a:off x="6572250" y="2153939"/>
            <a:ext cx="2352675" cy="24262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528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23825"/>
            <a:ext cx="116205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5400" b="1" dirty="0"/>
              <a:t>Hálózatok típusai a gépek viszonyai szerint</a:t>
            </a:r>
          </a:p>
        </p:txBody>
      </p:sp>
      <p:pic>
        <p:nvPicPr>
          <p:cNvPr id="6146" name="Picture 2" descr="The Host-Terminal Style | Download Scientific Diagram">
            <a:extLst>
              <a:ext uri="{FF2B5EF4-FFF2-40B4-BE49-F238E27FC236}">
                <a16:creationId xmlns:a16="http://schemas.microsoft.com/office/drawing/2014/main" id="{29E364DE-7EFD-4243-9369-DD0DF874C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07" y="2933700"/>
            <a:ext cx="4848343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lient-Server Architecture [3] | Download Scientific Diagram">
            <a:extLst>
              <a:ext uri="{FF2B5EF4-FFF2-40B4-BE49-F238E27FC236}">
                <a16:creationId xmlns:a16="http://schemas.microsoft.com/office/drawing/2014/main" id="{DE45174F-E9F0-4374-B805-5E6575718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699" y="2419349"/>
            <a:ext cx="3838693" cy="383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ím 1">
            <a:extLst>
              <a:ext uri="{FF2B5EF4-FFF2-40B4-BE49-F238E27FC236}">
                <a16:creationId xmlns:a16="http://schemas.microsoft.com/office/drawing/2014/main" id="{ADF94EE4-91BC-459C-99A6-D6717A155779}"/>
              </a:ext>
            </a:extLst>
          </p:cNvPr>
          <p:cNvSpPr txBox="1">
            <a:spLocks/>
          </p:cNvSpPr>
          <p:nvPr/>
        </p:nvSpPr>
        <p:spPr>
          <a:xfrm>
            <a:off x="847607" y="1449388"/>
            <a:ext cx="4400552" cy="1147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400" b="1" dirty="0" err="1"/>
              <a:t>Host</a:t>
            </a:r>
            <a:r>
              <a:rPr lang="hu-HU" sz="2400" b="1" dirty="0"/>
              <a:t>-terminál kapcsolat</a:t>
            </a:r>
          </a:p>
        </p:txBody>
      </p:sp>
      <p:sp>
        <p:nvSpPr>
          <p:cNvPr id="11" name="Cím 1">
            <a:extLst>
              <a:ext uri="{FF2B5EF4-FFF2-40B4-BE49-F238E27FC236}">
                <a16:creationId xmlns:a16="http://schemas.microsoft.com/office/drawing/2014/main" id="{8446120E-9EFD-4D06-976B-168352CDFD66}"/>
              </a:ext>
            </a:extLst>
          </p:cNvPr>
          <p:cNvSpPr txBox="1">
            <a:spLocks/>
          </p:cNvSpPr>
          <p:nvPr/>
        </p:nvSpPr>
        <p:spPr>
          <a:xfrm>
            <a:off x="6943840" y="1271587"/>
            <a:ext cx="4400552" cy="1147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2400" b="1" dirty="0"/>
              <a:t>Kliens-szerver architektúra</a:t>
            </a:r>
          </a:p>
        </p:txBody>
      </p:sp>
    </p:spTree>
    <p:extLst>
      <p:ext uri="{BB962C8B-B14F-4D97-AF65-F5344CB8AC3E}">
        <p14:creationId xmlns:p14="http://schemas.microsoft.com/office/powerpoint/2010/main" val="1666475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686E18-C470-40DE-9669-915ECD0D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23825"/>
            <a:ext cx="11620500" cy="1325563"/>
          </a:xfrm>
        </p:spPr>
        <p:txBody>
          <a:bodyPr>
            <a:normAutofit/>
          </a:bodyPr>
          <a:lstStyle/>
          <a:p>
            <a:pPr algn="ctr"/>
            <a:r>
              <a:rPr lang="hu-HU" sz="5400" b="1" dirty="0"/>
              <a:t>Szerverek és munkaállomások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ED8FD4F-C5AC-4FEE-898A-3A49B7F3DC8B}"/>
              </a:ext>
            </a:extLst>
          </p:cNvPr>
          <p:cNvSpPr txBox="1"/>
          <p:nvPr/>
        </p:nvSpPr>
        <p:spPr>
          <a:xfrm>
            <a:off x="595313" y="1194644"/>
            <a:ext cx="1131093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</a:t>
            </a:r>
            <a:r>
              <a:rPr lang="hu-HU" sz="2400" b="1" dirty="0"/>
              <a:t>szerver</a:t>
            </a:r>
            <a:r>
              <a:rPr lang="hu-HU" sz="2400" dirty="0"/>
              <a:t> (kiszolgáló) gépek általában nagyteljesítményű és tárolókapacitású, folyamatos ̋ üzemű̋ számítógépek, amelyek a hálózatba kapcsolt többi gép számára szolgáltatásokat nyújtanak.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</a:t>
            </a:r>
            <a:r>
              <a:rPr lang="hu-HU" sz="2400" b="1" dirty="0"/>
              <a:t>fájlszerverek</a:t>
            </a:r>
            <a:r>
              <a:rPr lang="hu-HU" sz="2400" dirty="0"/>
              <a:t> nagy tárolókapacitású számítógépek. Feladatuk a közösen használt állományok, adatbázisok, alkalmazások, levelezés, stb. biztosítása.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</a:t>
            </a:r>
            <a:r>
              <a:rPr lang="hu-HU" sz="2400" b="1" dirty="0"/>
              <a:t>nyomtatószerverek</a:t>
            </a:r>
            <a:r>
              <a:rPr lang="hu-HU" sz="2400" dirty="0"/>
              <a:t> végzik a hálózaton keresztüli nyomtatással kapcsolatos feladatokat, a hozzájuk kapcsolt nagy teljesítményű nyomtatók vezérlését.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 A </a:t>
            </a:r>
            <a:r>
              <a:rPr lang="hu-HU" sz="2400" b="1" dirty="0"/>
              <a:t>web-szerverek</a:t>
            </a:r>
            <a:r>
              <a:rPr lang="hu-HU" sz="2400" dirty="0"/>
              <a:t> a belső hálózat számára és a külvilág felé szolgáltatják az internetes dokumentumokat és végzik pl. az internetről érkező megrendelések feldolgozását.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</a:t>
            </a:r>
            <a:r>
              <a:rPr lang="hu-HU" sz="2400" b="1" dirty="0"/>
              <a:t>proxy szervereket </a:t>
            </a:r>
            <a:r>
              <a:rPr lang="hu-HU" sz="2400" dirty="0"/>
              <a:t>használjuk abban az esetben, ha hálózatunk nem közvetlenül kapcsolódik az internethez.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/>
              <a:t>Mail szerver</a:t>
            </a:r>
            <a:r>
              <a:rPr lang="hu-HU" sz="2400" dirty="0"/>
              <a:t>: a felhasználók levelezését kezelő, az elektronikus leveleket fogadó és küldő kiszolgáló gép. </a:t>
            </a:r>
          </a:p>
          <a:p>
            <a:endParaRPr lang="hu-HU" sz="2400" b="1" dirty="0"/>
          </a:p>
          <a:p>
            <a:r>
              <a:rPr lang="hu-HU" sz="2400" b="1" dirty="0"/>
              <a:t>A kliens gépek </a:t>
            </a:r>
            <a:r>
              <a:rPr lang="hu-HU" sz="2400" dirty="0"/>
              <a:t>(munkaállomások) valamely hálózati szolgáltatást vesznek igénybe. </a:t>
            </a:r>
          </a:p>
        </p:txBody>
      </p:sp>
    </p:spTree>
    <p:extLst>
      <p:ext uri="{BB962C8B-B14F-4D97-AF65-F5344CB8AC3E}">
        <p14:creationId xmlns:p14="http://schemas.microsoft.com/office/powerpoint/2010/main" val="282115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B0A9EC-891A-40D5-90C9-998FA1E2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1270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800" b="1" dirty="0"/>
              <a:t>Hálózati hardver illesztőeszközök</a:t>
            </a:r>
          </a:p>
        </p:txBody>
      </p:sp>
      <p:pic>
        <p:nvPicPr>
          <p:cNvPr id="7170" name="Picture 2" descr="Computer Networking Devices | HUB,SWITCH,BRIDGE,ROUTER,GATEWAY,NIC |  #MakeEasy - YouTube">
            <a:extLst>
              <a:ext uri="{FF2B5EF4-FFF2-40B4-BE49-F238E27FC236}">
                <a16:creationId xmlns:a16="http://schemas.microsoft.com/office/drawing/2014/main" id="{FF9B763A-C99C-4FD7-82DC-D9A436792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343025"/>
            <a:ext cx="7353300" cy="55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65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B0A9EC-891A-40D5-90C9-998FA1E2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127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/>
              <a:t>A hálózat </a:t>
            </a:r>
            <a:r>
              <a:rPr lang="hu-HU" sz="4800" b="1" dirty="0" err="1"/>
              <a:t>szoftverei</a:t>
            </a:r>
            <a:endParaRPr lang="hu-HU" sz="4800" b="1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AD101950-70F1-4DC8-914A-D1AD80506BAE}"/>
              </a:ext>
            </a:extLst>
          </p:cNvPr>
          <p:cNvSpPr txBox="1">
            <a:spLocks/>
          </p:cNvSpPr>
          <p:nvPr/>
        </p:nvSpPr>
        <p:spPr>
          <a:xfrm>
            <a:off x="447675" y="12128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hu-HU" sz="2000" b="1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BA3885-4C1E-4729-A010-0C1C89EAC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09" y="1236990"/>
            <a:ext cx="11461181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Hálózati operációs rendszerek (NOS)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Ezek a szoftverek teszik lehetővé a hálózati erőforrások (pl. fájlok, nyomtatók) megosztását és kezelését. Példák:</a:t>
            </a: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Windows Server: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Kiterjedt tartománykezelési és felhasználói jogosultságkezelési funkciókkal rendelkezik.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Linux (pl. Ubuntu Server):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Rugalmas, nyílt forráskódú megoldás, széles körben használják web- és alkalmazásszerverekhez.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Cisco IOS: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Hálózati eszközök (routerek, </a:t>
            </a:r>
            <a:r>
              <a:rPr kumimoji="0" lang="hu-HU" altLang="hu-H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switchek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operációs rendszere.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98897AF0-A619-4F18-8663-6802C1C10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6" y="2933884"/>
            <a:ext cx="11668124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latin typeface="Arial" panose="020B0604020202020204" pitchFamily="34" charset="0"/>
              </a:rPr>
              <a:t>Hálózati felügyeleti szoftverek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Ezek a programok segítik a hálózati forgalom, a hibák és a teljesítmény monitorozását.</a:t>
            </a: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SNMP (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Simple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Network Management 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protokoll, ami lehetővé teszi az eszközök állapotának lekérdezését és beállítását.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Wireshark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Egy népszerű hálózati csomagelemző szoftver, amellyel valós időben lehet vizsgálni a hálózati forgalmat.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Zabbix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Nagios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Hálózati felügyeleti rendszerek, amelyek riasztásokat küldenek, ha a hálózaton problémát észlelnek.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2FADED2-1807-465F-B08B-AA625FD2E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5173784"/>
            <a:ext cx="12610247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808000"/>
                </a:highlight>
                <a:latin typeface="Arial" panose="020B0604020202020204" pitchFamily="34" charset="0"/>
              </a:rPr>
              <a:t>Biztonsági szoftverek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hálózati kommunikáció védelme érdekében is számos szoftver létezik.</a:t>
            </a: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Tűzfal (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Firewall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Korlátozza a hálózati forgalmat a biztonsági szabályok alapján.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Antivírus és 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antimalware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programok: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Megvédenek a rosszindulatú szoftverektől.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VPN (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Virtual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u-HU" altLang="hu-HU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Private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Network):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u-HU" altLang="hu-H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Titkosítja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kommunikációt, és privát hálózatot hoz létre a nyilvános hálózaton keresztül.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150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Cloud Computing? | OnLogic">
            <a:extLst>
              <a:ext uri="{FF2B5EF4-FFF2-40B4-BE49-F238E27FC236}">
                <a16:creationId xmlns:a16="http://schemas.microsoft.com/office/drawing/2014/main" id="{A008B948-B77F-4C77-B934-D22BA5FD3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44" y="246922"/>
            <a:ext cx="11654287" cy="637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A6F29D0-2AB4-4AF7-8DD6-C967CBCC5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1067868"/>
          </a:xfrm>
        </p:spPr>
        <p:txBody>
          <a:bodyPr>
            <a:normAutofit/>
          </a:bodyPr>
          <a:lstStyle/>
          <a:p>
            <a:r>
              <a:rPr lang="hu-HU" sz="6600" dirty="0">
                <a:solidFill>
                  <a:schemeClr val="bg1"/>
                </a:solidFill>
              </a:rPr>
              <a:t>Felhőszolgáltatások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E34ECCB-702B-47DF-9689-0F9DB0F47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12928" y="5275971"/>
            <a:ext cx="2077466" cy="503958"/>
          </a:xfrm>
        </p:spPr>
        <p:txBody>
          <a:bodyPr/>
          <a:lstStyle/>
          <a:p>
            <a:r>
              <a:rPr lang="hu-HU" dirty="0"/>
              <a:t>9. évfolyam</a:t>
            </a:r>
          </a:p>
        </p:txBody>
      </p:sp>
      <p:pic>
        <p:nvPicPr>
          <p:cNvPr id="1030" name="Picture 6" descr="clouds GIF by Ryan Seslow - Find &amp; Share on GIPHY">
            <a:extLst>
              <a:ext uri="{FF2B5EF4-FFF2-40B4-BE49-F238E27FC236}">
                <a16:creationId xmlns:a16="http://schemas.microsoft.com/office/drawing/2014/main" id="{9B7B37B0-DD47-4C2C-91E3-80E32B2B3D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12" y="2194007"/>
            <a:ext cx="3462067" cy="34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189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E79B0C-A03E-4817-9E22-F864682A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felhőszolgáltatás fogalma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90D038A1-645E-4361-B2AB-B00F5FEC9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5033513" cy="4038600"/>
          </a:xfrm>
        </p:spPr>
        <p:txBody>
          <a:bodyPr>
            <a:normAutofit fontScale="85000" lnSpcReduction="20000"/>
          </a:bodyPr>
          <a:lstStyle/>
          <a:p>
            <a:pPr marL="45720" indent="0" algn="just">
              <a:buNone/>
            </a:pPr>
            <a:r>
              <a:rPr lang="hu-HU" sz="3200" dirty="0"/>
              <a:t>A felhőalapú számítás-technika (angolul </a:t>
            </a:r>
            <a:r>
              <a:rPr lang="hu-HU" sz="3200" b="1" dirty="0" err="1"/>
              <a:t>cloud</a:t>
            </a:r>
            <a:r>
              <a:rPr lang="hu-HU" sz="3200" b="1" dirty="0"/>
              <a:t> </a:t>
            </a:r>
            <a:r>
              <a:rPr lang="hu-HU" sz="3200" b="1" dirty="0" err="1"/>
              <a:t>computing</a:t>
            </a:r>
            <a:r>
              <a:rPr lang="hu-HU" sz="3200" dirty="0"/>
              <a:t>) alatt azokat az informatikai </a:t>
            </a:r>
            <a:r>
              <a:rPr lang="hu-HU" sz="3200" dirty="0" err="1"/>
              <a:t>szolgáltatá</a:t>
            </a:r>
            <a:r>
              <a:rPr lang="hu-HU" sz="3200" dirty="0"/>
              <a:t>-sokat értjük, melyek a programok futtatását és a fájlok tárolását nem a saját eszközünkön, hanem egy távoli szerveren végzik.</a:t>
            </a:r>
          </a:p>
        </p:txBody>
      </p:sp>
      <p:pic>
        <p:nvPicPr>
          <p:cNvPr id="2052" name="Picture 4" descr="What Is Cloud Computing? Definition, Benefits, Types, and Trends -  Spiceworks">
            <a:extLst>
              <a:ext uri="{FF2B5EF4-FFF2-40B4-BE49-F238E27FC236}">
                <a16:creationId xmlns:a16="http://schemas.microsoft.com/office/drawing/2014/main" id="{FE13849B-FCED-441E-8C7C-2437F300D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888" y="1965960"/>
            <a:ext cx="4774252" cy="43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97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109580-2AED-4078-9C0C-381D12FD6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918" y="445699"/>
            <a:ext cx="6978769" cy="762000"/>
          </a:xfrm>
        </p:spPr>
        <p:txBody>
          <a:bodyPr/>
          <a:lstStyle/>
          <a:p>
            <a:r>
              <a:rPr lang="hu-HU" dirty="0"/>
              <a:t>A felhőszolgáltatás típusai I.</a:t>
            </a:r>
          </a:p>
        </p:txBody>
      </p:sp>
      <p:pic>
        <p:nvPicPr>
          <p:cNvPr id="3074" name="Picture 2" descr="Cloud computing - Wikipedia">
            <a:extLst>
              <a:ext uri="{FF2B5EF4-FFF2-40B4-BE49-F238E27FC236}">
                <a16:creationId xmlns:a16="http://schemas.microsoft.com/office/drawing/2014/main" id="{F299067B-7FC1-4DC3-9224-7412EE037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07" y="1264797"/>
            <a:ext cx="5172631" cy="468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A9B023D-A165-4161-AB4C-04F120B594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277" y="1925516"/>
            <a:ext cx="6046809" cy="34584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0950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109580-2AED-4078-9C0C-381D12FD6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656" y="379766"/>
            <a:ext cx="10282687" cy="762000"/>
          </a:xfrm>
        </p:spPr>
        <p:txBody>
          <a:bodyPr>
            <a:normAutofit fontScale="90000"/>
          </a:bodyPr>
          <a:lstStyle/>
          <a:p>
            <a:r>
              <a:rPr lang="hu-HU" dirty="0"/>
              <a:t>A felhőszolgáltatás típusai II. (Hozzáférhetőség)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115232E-6DBF-4941-A207-9E144ADE4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88" y="1141766"/>
            <a:ext cx="4308759" cy="5270535"/>
          </a:xfrm>
          <a:prstGeom prst="rect">
            <a:avLst/>
          </a:prstGeom>
        </p:spPr>
      </p:pic>
      <p:pic>
        <p:nvPicPr>
          <p:cNvPr id="4098" name="Picture 2" descr="Will cloud computing be the future trend?">
            <a:extLst>
              <a:ext uri="{FF2B5EF4-FFF2-40B4-BE49-F238E27FC236}">
                <a16:creationId xmlns:a16="http://schemas.microsoft.com/office/drawing/2014/main" id="{3520F0BC-3A6F-4E09-8B7A-00A9AC07A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15" y="1547105"/>
            <a:ext cx="5896097" cy="452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513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9590AD-61FE-4F8C-9CD1-89EE9CD9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348" y="393940"/>
            <a:ext cx="9875520" cy="1356360"/>
          </a:xfrm>
        </p:spPr>
        <p:txBody>
          <a:bodyPr/>
          <a:lstStyle/>
          <a:p>
            <a:pPr algn="ctr"/>
            <a:r>
              <a:rPr lang="hu-HU" dirty="0"/>
              <a:t>A hozzáférhetőség magyarázata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9370991-08E6-45BE-99F1-017F2FBE75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5842"/>
          <a:stretch/>
        </p:blipFill>
        <p:spPr>
          <a:xfrm>
            <a:off x="2095814" y="1639019"/>
            <a:ext cx="8000371" cy="4733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8510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dvantages of Cloud Computing - Digital Space">
            <a:extLst>
              <a:ext uri="{FF2B5EF4-FFF2-40B4-BE49-F238E27FC236}">
                <a16:creationId xmlns:a16="http://schemas.microsoft.com/office/drawing/2014/main" id="{AA7B44E7-E530-4532-91F9-5E55D9E21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46FF641-A107-45D1-A57E-30AB0A85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80" y="0"/>
            <a:ext cx="9875520" cy="1356360"/>
          </a:xfrm>
        </p:spPr>
        <p:txBody>
          <a:bodyPr/>
          <a:lstStyle/>
          <a:p>
            <a:r>
              <a:rPr lang="hu-HU" dirty="0">
                <a:solidFill>
                  <a:srgbClr val="FFFF00"/>
                </a:solidFill>
              </a:rPr>
              <a:t>A felhőszolgáltatások előnyei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EE682D-65D4-4C50-834C-4E648A45B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107" y="1876246"/>
            <a:ext cx="6620774" cy="4038600"/>
          </a:xfrm>
          <a:solidFill>
            <a:schemeClr val="tx1">
              <a:lumMod val="75000"/>
              <a:lumOff val="25000"/>
              <a:alpha val="77000"/>
            </a:schemeClr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Elérhetőség bárhol a hálózatban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Méretezhetőség (skálázhatóság)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Szinte 100%-os rendelkezésre állás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Költségkímélő megoldások</a:t>
            </a:r>
          </a:p>
        </p:txBody>
      </p:sp>
    </p:spTree>
    <p:extLst>
      <p:ext uri="{BB962C8B-B14F-4D97-AF65-F5344CB8AC3E}">
        <p14:creationId xmlns:p14="http://schemas.microsoft.com/office/powerpoint/2010/main" val="2909333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dvantages of Cloud Computing - Digital Space">
            <a:extLst>
              <a:ext uri="{FF2B5EF4-FFF2-40B4-BE49-F238E27FC236}">
                <a16:creationId xmlns:a16="http://schemas.microsoft.com/office/drawing/2014/main" id="{AA7B44E7-E530-4532-91F9-5E55D9E21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46FF641-A107-45D1-A57E-30AB0A85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80" y="0"/>
            <a:ext cx="9875520" cy="1356360"/>
          </a:xfrm>
        </p:spPr>
        <p:txBody>
          <a:bodyPr/>
          <a:lstStyle/>
          <a:p>
            <a:r>
              <a:rPr lang="hu-HU" dirty="0">
                <a:solidFill>
                  <a:srgbClr val="FFFF00"/>
                </a:solidFill>
              </a:rPr>
              <a:t>A felhőszolgáltatások hátrányai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EE682D-65D4-4C50-834C-4E648A45B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107" y="1876246"/>
            <a:ext cx="6620774" cy="4038600"/>
          </a:xfrm>
          <a:solidFill>
            <a:schemeClr val="tx1">
              <a:lumMod val="75000"/>
              <a:lumOff val="25000"/>
              <a:alpha val="77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Biztonsági kérdések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Elérhetőségi problémák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Adatok feletti ellenőrzés elvesztése</a:t>
            </a:r>
          </a:p>
          <a:p>
            <a:pPr>
              <a:lnSpc>
                <a:spcPct val="150000"/>
              </a:lnSpc>
            </a:pPr>
            <a:r>
              <a:rPr lang="hu-HU" sz="3200" dirty="0">
                <a:solidFill>
                  <a:srgbClr val="FFFF00"/>
                </a:solidFill>
              </a:rPr>
              <a:t>Növekvő költségek</a:t>
            </a:r>
          </a:p>
        </p:txBody>
      </p:sp>
    </p:spTree>
    <p:extLst>
      <p:ext uri="{BB962C8B-B14F-4D97-AF65-F5344CB8AC3E}">
        <p14:creationId xmlns:p14="http://schemas.microsoft.com/office/powerpoint/2010/main" val="42700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9590AD-61FE-4F8C-9CD1-89EE9CD9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348" y="393940"/>
            <a:ext cx="9875520" cy="1356360"/>
          </a:xfrm>
        </p:spPr>
        <p:txBody>
          <a:bodyPr/>
          <a:lstStyle/>
          <a:p>
            <a:pPr algn="ctr"/>
            <a:r>
              <a:rPr lang="hu-HU" dirty="0"/>
              <a:t>A legnépszerűbb felhők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DFA04F9-86D0-4068-9F55-B3F0FCC0A5DC}"/>
              </a:ext>
            </a:extLst>
          </p:cNvPr>
          <p:cNvSpPr txBox="1"/>
          <p:nvPr/>
        </p:nvSpPr>
        <p:spPr>
          <a:xfrm>
            <a:off x="4261449" y="1639018"/>
            <a:ext cx="6029865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4800" dirty="0"/>
              <a:t>OneDrive</a:t>
            </a:r>
          </a:p>
          <a:p>
            <a:pPr>
              <a:lnSpc>
                <a:spcPct val="150000"/>
              </a:lnSpc>
            </a:pPr>
            <a:r>
              <a:rPr lang="hu-HU" sz="4800" dirty="0"/>
              <a:t>Google Drive</a:t>
            </a:r>
          </a:p>
          <a:p>
            <a:pPr>
              <a:lnSpc>
                <a:spcPct val="150000"/>
              </a:lnSpc>
            </a:pPr>
            <a:r>
              <a:rPr lang="hu-HU" sz="4800" dirty="0" err="1"/>
              <a:t>DropBox</a:t>
            </a:r>
            <a:endParaRPr lang="hu-HU" sz="4800" dirty="0"/>
          </a:p>
          <a:p>
            <a:pPr>
              <a:lnSpc>
                <a:spcPct val="150000"/>
              </a:lnSpc>
            </a:pPr>
            <a:r>
              <a:rPr lang="hu-HU" sz="4800" dirty="0"/>
              <a:t>…</a:t>
            </a:r>
          </a:p>
          <a:p>
            <a:pPr>
              <a:lnSpc>
                <a:spcPct val="150000"/>
              </a:lnSpc>
            </a:pPr>
            <a:endParaRPr lang="hu-HU" sz="4800" dirty="0"/>
          </a:p>
        </p:txBody>
      </p:sp>
    </p:spTree>
    <p:extLst>
      <p:ext uri="{BB962C8B-B14F-4D97-AF65-F5344CB8AC3E}">
        <p14:creationId xmlns:p14="http://schemas.microsoft.com/office/powerpoint/2010/main" val="196023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9590AD-61FE-4F8C-9CD1-89EE9CD9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348" y="393940"/>
            <a:ext cx="9875520" cy="1356360"/>
          </a:xfrm>
        </p:spPr>
        <p:txBody>
          <a:bodyPr/>
          <a:lstStyle/>
          <a:p>
            <a:pPr algn="ctr"/>
            <a:r>
              <a:rPr lang="hu-HU" dirty="0"/>
              <a:t>Feladatok: Google Drive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DFA04F9-86D0-4068-9F55-B3F0FCC0A5DC}"/>
              </a:ext>
            </a:extLst>
          </p:cNvPr>
          <p:cNvSpPr txBox="1"/>
          <p:nvPr/>
        </p:nvSpPr>
        <p:spPr>
          <a:xfrm>
            <a:off x="1328469" y="1639018"/>
            <a:ext cx="10498346" cy="5002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hu-HU" sz="3200" dirty="0"/>
              <a:t>Belépés a Google szolgáltatásaiba (pl. </a:t>
            </a:r>
            <a:r>
              <a:rPr lang="hu-HU" sz="3200" dirty="0" err="1"/>
              <a:t>gmail</a:t>
            </a:r>
            <a:r>
              <a:rPr lang="hu-HU" sz="3200" dirty="0"/>
              <a:t> fiókkal)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u-HU" sz="3200" dirty="0"/>
              <a:t>Prezentáció létrehozása Google Diák alkalmazással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u-HU" sz="3200" dirty="0"/>
              <a:t>Prezentáció megosztása a tanári e-mail címmel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hu-HU" sz="3200" dirty="0"/>
              <a:t>Űrlap létrehozása és megosztása egy csoporttárssal és a tanárral</a:t>
            </a:r>
          </a:p>
          <a:p>
            <a:pPr algn="ctr">
              <a:lnSpc>
                <a:spcPct val="150000"/>
              </a:lnSpc>
            </a:pP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A megosztás jogosultágát „Szerkesztő” jogszintre kell beállítani!</a:t>
            </a:r>
          </a:p>
          <a:p>
            <a:pPr>
              <a:lnSpc>
                <a:spcPct val="150000"/>
              </a:lnSpc>
            </a:pP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109430058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0</TotalTime>
  <Words>641</Words>
  <Application>Microsoft Office PowerPoint</Application>
  <PresentationFormat>Szélesvásznú</PresentationFormat>
  <Paragraphs>73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1" baseType="lpstr">
      <vt:lpstr>Arial</vt:lpstr>
      <vt:lpstr>Tw Cen MT</vt:lpstr>
      <vt:lpstr>Cseppecske</vt:lpstr>
      <vt:lpstr>Számítógép hálózatok</vt:lpstr>
      <vt:lpstr>Mit tekintünk hálózatnak?</vt:lpstr>
      <vt:lpstr>Mire jó a hálózat?</vt:lpstr>
      <vt:lpstr>Hálózatok fajtái kiterjedtség szerint</vt:lpstr>
      <vt:lpstr>Hálózati topológiák</vt:lpstr>
      <vt:lpstr>Hálózatok típusai a gépek viszonyai szerint</vt:lpstr>
      <vt:lpstr>Szerverek és munkaállomások</vt:lpstr>
      <vt:lpstr>Hálózati hardver illesztőeszközök</vt:lpstr>
      <vt:lpstr>A hálózat szoftverei</vt:lpstr>
      <vt:lpstr>Felhőszolgáltatások</vt:lpstr>
      <vt:lpstr>A felhőszolgáltatás fogalma</vt:lpstr>
      <vt:lpstr>A felhőszolgáltatás típusai I.</vt:lpstr>
      <vt:lpstr>A felhőszolgáltatás típusai II. (Hozzáférhetőség)</vt:lpstr>
      <vt:lpstr>A hozzáférhetőség magyarázata</vt:lpstr>
      <vt:lpstr>A felhőszolgáltatások előnyei</vt:lpstr>
      <vt:lpstr>A felhőszolgáltatások hátrányai</vt:lpstr>
      <vt:lpstr>A legnépszerűbb felhők</vt:lpstr>
      <vt:lpstr>Feladatok: Google Drive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Számítógép hálózatok</dc:title>
  <dc:creator>INFTAN</dc:creator>
  <cp:lastModifiedBy>INFTAN</cp:lastModifiedBy>
  <cp:revision>12</cp:revision>
  <dcterms:created xsi:type="dcterms:W3CDTF">2025-09-12T05:57:23Z</dcterms:created>
  <dcterms:modified xsi:type="dcterms:W3CDTF">2026-08-28T09:40:14Z</dcterms:modified>
</cp:coreProperties>
</file>