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éma alapján készült stílus 1 – 4. jelölőszín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991EB2-0FD8-432C-9291-CC35D000A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1C63A23-57AD-4FE9-B53B-4D33679CE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FB452C1-407E-4B03-854A-8D0146958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3D0D9D9-1A0A-43B3-8443-0FFE11074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7D4B70D-6E13-4A68-9CE2-C87B838FB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426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A74A41-7F7A-41C7-989B-8B0F0ADE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0AF66C8-4127-4261-A78F-38602C615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82ACCC3-EBE9-42DF-A3E6-84F4657D3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39C747D-EC66-4854-82D3-596049C2B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93EACA2-1975-4B4F-84AA-03B19386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3097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C90FDF-8F94-432B-AAF6-A68D419D1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C01D2D3-B6A4-416F-932B-F34DB8899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C72C5FC-9804-4EBD-9052-1F2706A8C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D07514-8575-4229-A571-4769590F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F24BF07-5165-4B9B-AF5B-195800E59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564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849877-99C8-4D54-A09E-58C0300CE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90CB08-EE97-407A-B686-E8DB846019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8AF35BF-392E-431D-9B44-277383A9E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2A4036-223D-4511-A2B3-77A67B37D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CE82FA0-898D-45D4-917C-590725DCD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B6D8BC3-5F04-4D13-A9ED-D88F6C569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084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C43B0F-3032-46F2-BA97-E3F9D7945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26C07CA-1BF9-43E2-9C1D-5C00800C0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5BC45AF-7D33-43EF-830B-0C3020341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D0AC6B6E-229A-41AA-9380-9CE7A7C32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C37C5C14-3A97-4056-B35B-D491881B6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CD8A8CD-6C63-4DFF-9A48-F37D83CC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9C4614B-C83C-46E7-AE52-2093073B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E553BC66-9067-4062-B8DD-AC927FD92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909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495BBA-9BC0-41C7-A949-9B67F6DA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4C6F78A-088B-4D91-9C2D-7488445AA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E08B149-C74B-4215-8559-6964AA04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7C13362-2B0F-4F39-A875-A8CB5E2A6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7460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B87E6843-6552-4C98-9C5D-BEB25AB1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5637A3D-1894-4FCA-BEB8-E2BF07FA5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0E9C62E-A615-4C56-B67D-719E5E034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481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80AF4FA-BFD2-422D-8378-A0D3B105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1659339-F47C-40E7-B71D-4829FA6FF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C0A5B7F-B128-421C-855F-C5D603F4B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AA3E57C-E48B-435E-9DE6-623E10BF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3284D85-608A-4FB7-9BF9-67EE643E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E15C12B-6735-495D-AC6E-CB140F811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706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EC7C76-C2F2-41E7-8DB3-4E2BEBF45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B27FE028-4F2D-44BE-A861-5DACB73595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2B36E58-D44B-4FE3-86CF-5533407CD4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1C1D310-73C2-4A15-9198-0B59A25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B65327D-BC11-4DB2-8439-FBB37E94D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6D3A4D4-79DA-499A-A1E3-BEDA97FDE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531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D673C9-BE6C-47D1-811F-B746CD0F2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E97798E-61BF-42EA-B9E9-22FFEA030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0007283-A90A-4DE2-8BA1-9325944E6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3795652-0D9A-42E7-BBD3-CB260F416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275C772-EA04-4E61-882E-F93AED27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537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908D3823-0297-492B-A34A-1CE99C4CA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3961511-FDFB-48D3-B3EA-1732F320D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1CA2B27-7789-4AE1-871B-8AFC1917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93DFECF-E4BF-4443-9814-1BE56CC6A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164E58B-876B-4F1E-A9B9-7AA9EDE41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63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2D7D5622-3FD9-45B6-A16B-735718D4C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F5D3C83-2DA2-4DB7-9CB4-786025120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801612-B98E-41E1-B1B7-B8B7AF3580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34887-CF38-4D33-B1F3-B962B53CA5C8}" type="datetimeFigureOut">
              <a:rPr lang="hu-HU" smtClean="0"/>
              <a:t>2026. 02. 27.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7BA7A56-35F2-4493-B57E-8D3C672E0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BA312CF-28AF-46EA-8BDB-8291B6844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18C22-EB9B-4D20-8B52-188FBBF981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083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5467495-6897-46B0-9C30-71FB1D499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815120"/>
            <a:ext cx="9601200" cy="5895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60E0016-17BC-4F8C-97F8-694351B87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7977" y="17587"/>
            <a:ext cx="9416561" cy="87337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hu-HU" dirty="0"/>
              <a:t>Vállalati informatika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B0F1431-38AF-4643-98B9-75AD02CBBD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0552" y="6143015"/>
            <a:ext cx="5084885" cy="416047"/>
          </a:xfrm>
        </p:spPr>
        <p:txBody>
          <a:bodyPr>
            <a:normAutofit lnSpcReduction="10000"/>
          </a:bodyPr>
          <a:lstStyle/>
          <a:p>
            <a:r>
              <a:rPr lang="hu-HU" dirty="0">
                <a:highlight>
                  <a:srgbClr val="FFFF00"/>
                </a:highlight>
              </a:rPr>
              <a:t>Elméleti kérdéssor válaszokkal</a:t>
            </a:r>
          </a:p>
        </p:txBody>
      </p:sp>
    </p:spTree>
    <p:extLst>
      <p:ext uri="{BB962C8B-B14F-4D97-AF65-F5344CB8AC3E}">
        <p14:creationId xmlns:p14="http://schemas.microsoft.com/office/powerpoint/2010/main" val="210373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r>
              <a:rPr lang="hu-HU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Milyen fő folyamatok zajlanak egy gazdálkodó szervezetnél</a:t>
            </a:r>
            <a:endParaRPr lang="hu-HU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253281-1074-4FEB-8212-2375FA4F29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5200"/>
            <a:ext cx="6334125" cy="4351338"/>
          </a:xfrm>
        </p:spPr>
        <p:txBody>
          <a:bodyPr>
            <a:normAutofit/>
          </a:bodyPr>
          <a:lstStyle/>
          <a:p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Reálfolyamatok</a:t>
            </a: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 – Profilnak megfelelően: </a:t>
            </a:r>
          </a:p>
          <a:p>
            <a:pPr marL="714375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Termékgyártás, szolgáltatás,..</a:t>
            </a:r>
          </a:p>
          <a:p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Információs folyamatok</a:t>
            </a: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14375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Tranzakció rögzítés, erőforrás gazdálkodás, marketing, döntéselőkészítés … végrehajtás</a:t>
            </a:r>
          </a:p>
          <a:p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Pénzügyi folyamatok</a:t>
            </a:r>
          </a:p>
        </p:txBody>
      </p:sp>
      <p:pic>
        <p:nvPicPr>
          <p:cNvPr id="2050" name="Picture 2" descr="A gyártás felpörgetésével zöldül az akkugyártás - autopro.hu">
            <a:extLst>
              <a:ext uri="{FF2B5EF4-FFF2-40B4-BE49-F238E27FC236}">
                <a16:creationId xmlns:a16="http://schemas.microsoft.com/office/drawing/2014/main" id="{D552D7A8-7C72-4D27-8464-2A59B328A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325" y="1978025"/>
            <a:ext cx="3635375" cy="2726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ik a legfontosabb könyvelési feladatok év végén? | Tudatos Könyvelés">
            <a:extLst>
              <a:ext uri="{FF2B5EF4-FFF2-40B4-BE49-F238E27FC236}">
                <a16:creationId xmlns:a16="http://schemas.microsoft.com/office/drawing/2014/main" id="{0DE11C8A-3B9D-4EF3-805B-75718294C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5" y="3986213"/>
            <a:ext cx="3568082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in stages in money laundering activities (source: recreated based on [3])  | Download Scientific Diagram">
            <a:extLst>
              <a:ext uri="{FF2B5EF4-FFF2-40B4-BE49-F238E27FC236}">
                <a16:creationId xmlns:a16="http://schemas.microsoft.com/office/drawing/2014/main" id="{8D3C2C32-9E94-443E-8525-865026652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787" y="4856956"/>
            <a:ext cx="2562225" cy="178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14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r>
              <a:rPr lang="hu-HU" sz="5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2.Vállalati információfeldolgozás a 60-as évektől napjainkig</a:t>
            </a:r>
            <a:endParaRPr lang="hu-HU" sz="5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973D7E6-D45E-4004-8E4E-CAD3EB214A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82263" y="1920078"/>
            <a:ext cx="7751884" cy="46599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Kép 9" descr="What is ERP | ERP JOE">
            <a:extLst>
              <a:ext uri="{FF2B5EF4-FFF2-40B4-BE49-F238E27FC236}">
                <a16:creationId xmlns:a16="http://schemas.microsoft.com/office/drawing/2014/main" id="{FD3F2145-6243-46CA-BFFD-73BE1AB891BB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8" t="41983"/>
          <a:stretch/>
        </p:blipFill>
        <p:spPr bwMode="auto">
          <a:xfrm>
            <a:off x="61546" y="3587260"/>
            <a:ext cx="2189284" cy="1325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9D4B1782-A5D1-424D-B8E9-0017D59C33C5}"/>
              </a:ext>
            </a:extLst>
          </p:cNvPr>
          <p:cNvSpPr/>
          <p:nvPr/>
        </p:nvSpPr>
        <p:spPr>
          <a:xfrm>
            <a:off x="2250830" y="4100571"/>
            <a:ext cx="342900" cy="2989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E61383EB-DAA0-4B9F-9A12-AE00103A4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0023" y="3540162"/>
            <a:ext cx="2921978" cy="1636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Nyíl: jobbra mutató 13">
            <a:extLst>
              <a:ext uri="{FF2B5EF4-FFF2-40B4-BE49-F238E27FC236}">
                <a16:creationId xmlns:a16="http://schemas.microsoft.com/office/drawing/2014/main" id="{6BE24985-BC61-460F-AF04-297ED0FF3DA0}"/>
              </a:ext>
            </a:extLst>
          </p:cNvPr>
          <p:cNvSpPr/>
          <p:nvPr/>
        </p:nvSpPr>
        <p:spPr>
          <a:xfrm>
            <a:off x="8927122" y="4103927"/>
            <a:ext cx="342900" cy="2989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7209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62" y="280255"/>
            <a:ext cx="12027876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3.Mi segítette elő az ERP globális </a:t>
            </a:r>
            <a:r>
              <a:rPr lang="hu-HU" sz="3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megjelenését</a:t>
            </a:r>
            <a:r>
              <a:rPr lang="hu-H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vállalatok információfeldolgozásában?</a:t>
            </a:r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3ACF59BF-4AFD-4C90-A50D-7ABA6B9D6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23" y="1839546"/>
            <a:ext cx="63341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Technikai fejlődés</a:t>
            </a:r>
          </a:p>
          <a:p>
            <a:pPr marL="360363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Feldolgozási sebesség és tárkapacitás növekedés, valamint a szoftverek fejlődése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Hálózati technológiák megjelenése </a:t>
            </a: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(Intranet, Internet)</a:t>
            </a:r>
          </a:p>
          <a:p>
            <a:pPr marL="0" indent="0">
              <a:buNone/>
            </a:pPr>
            <a:r>
              <a:rPr lang="hu-HU" sz="3000" b="1" dirty="0">
                <a:latin typeface="Arial" panose="020B0604020202020204" pitchFamily="34" charset="0"/>
                <a:cs typeface="Arial" panose="020B0604020202020204" pitchFamily="34" charset="0"/>
              </a:rPr>
              <a:t>KÖZÖS ADATBÁZIS HASZNÁLAT A VÁLLALAT FUNKCIONÁLIS RÉSZEI KÖZÖTT</a:t>
            </a:r>
          </a:p>
        </p:txBody>
      </p:sp>
      <p:pic>
        <p:nvPicPr>
          <p:cNvPr id="12" name="Kép 11" descr="ERP: The Most Popular Embedded Analytics Application - Reveal BI">
            <a:extLst>
              <a:ext uri="{FF2B5EF4-FFF2-40B4-BE49-F238E27FC236}">
                <a16:creationId xmlns:a16="http://schemas.microsoft.com/office/drawing/2014/main" id="{608477A0-20B6-4267-9DE7-C791044A2D1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043" y="1839546"/>
            <a:ext cx="5128895" cy="4398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977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62" y="280255"/>
            <a:ext cx="12027876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4.Egy ERP a vállalat milyen funkcionális részeit képes integrálni?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BBC2106-20B3-458D-92E1-A0824EE53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2" y="1605818"/>
            <a:ext cx="11723076" cy="5140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4654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5.Milyen vertikális szintjei vannak a vállalati információs rendszereknek az irányítástámogatás tekintetében?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483CB4B-17E9-4FB1-95E1-278BB3F059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999" y="1844243"/>
            <a:ext cx="8100001" cy="473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79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6.Mi a különbség az ERP és az ERP II. között?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6EC043D-6666-468B-A449-FFD5D29869C5}"/>
              </a:ext>
            </a:extLst>
          </p:cNvPr>
          <p:cNvSpPr txBox="1"/>
          <p:nvPr/>
        </p:nvSpPr>
        <p:spPr>
          <a:xfrm>
            <a:off x="1547447" y="1605818"/>
            <a:ext cx="866262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ERP II kifejezést a 2000-es évek elején vezették be, amikor az internet elterjedése lehetővé tette, hogy a rendszerek ne csak a cég belső falain belül működjenek.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2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Fókuszváltás:</a:t>
            </a:r>
            <a:r>
              <a:rPr lang="hu-HU" sz="22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4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Míg a hagyományos ERP befelé figyelt (gyártás, készlet, pénzügy), az ERP II kifelé nyit</a:t>
            </a:r>
            <a:r>
              <a:rPr lang="hu-H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Együttműködés:</a:t>
            </a:r>
            <a:r>
              <a:rPr lang="hu-H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Megjelennek a beszállítókat és ügyfeleket összekötő modulok: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CRM (</a:t>
            </a: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Management):</a:t>
            </a:r>
            <a:r>
              <a:rPr lang="hu-H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Ügyfélkapcsolat-kezelés.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SCM (</a:t>
            </a: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Supply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Chain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Management):</a:t>
            </a:r>
            <a:r>
              <a:rPr lang="hu-H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Ellátási lánc menedzsment.</a:t>
            </a: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SRM (</a:t>
            </a: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Supplier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Relationship</a:t>
            </a: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Management):</a:t>
            </a:r>
            <a:r>
              <a:rPr lang="hu-H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Beszállítói kapcsolatok kezelése.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Web-alapúság:</a:t>
            </a:r>
            <a:r>
              <a:rPr lang="hu-H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Az adatok már nemcsak dedikált terminálokon, hanem böngészőn keresztül is elérhetővé váltak.</a:t>
            </a:r>
          </a:p>
        </p:txBody>
      </p:sp>
    </p:spTree>
    <p:extLst>
      <p:ext uri="{BB962C8B-B14F-4D97-AF65-F5344CB8AC3E}">
        <p14:creationId xmlns:p14="http://schemas.microsoft.com/office/powerpoint/2010/main" val="2159844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7.Mit takar az irodaautomatizálás fogalma? Milyen támogató </a:t>
            </a:r>
            <a:r>
              <a:rPr lang="hu-HU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szoftverei</a:t>
            </a:r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vannak?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6EC043D-6666-468B-A449-FFD5D29869C5}"/>
              </a:ext>
            </a:extLst>
          </p:cNvPr>
          <p:cNvSpPr txBox="1"/>
          <p:nvPr/>
        </p:nvSpPr>
        <p:spPr>
          <a:xfrm>
            <a:off x="565639" y="1772872"/>
            <a:ext cx="110577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A0A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(Office </a:t>
            </a:r>
            <a:r>
              <a:rPr lang="hu-HU" sz="2400" b="1" dirty="0" err="1">
                <a:solidFill>
                  <a:srgbClr val="0A0A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Automation</a:t>
            </a:r>
            <a:r>
              <a:rPr lang="hu-HU" sz="2400" b="1" dirty="0">
                <a:solidFill>
                  <a:srgbClr val="0A0A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Systems) – Irodaautomatizálási rendszerek:</a:t>
            </a:r>
            <a:r>
              <a:rPr lang="hu-HU" sz="2400" dirty="0">
                <a:solidFill>
                  <a:srgbClr val="0A0A0A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Az irodai munka hatékonyságát növelik szövegszerkesztéssel, táblázatkezeléssel és elektronikus naptárakkal.</a:t>
            </a:r>
            <a:endParaRPr lang="hu-H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098" name="Picture 2" descr="Microsoft Office (often abbreviated as MS Office) is a suite of  productivity applications developed… | by Anila Mirza | Medium">
            <a:extLst>
              <a:ext uri="{FF2B5EF4-FFF2-40B4-BE49-F238E27FC236}">
                <a16:creationId xmlns:a16="http://schemas.microsoft.com/office/drawing/2014/main" id="{1509CBDB-E928-4573-ACD4-C704F1642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036" y="3140255"/>
            <a:ext cx="6383949" cy="362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8.CRM a </a:t>
            </a:r>
            <a:r>
              <a:rPr lang="hu-HU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Cloud</a:t>
            </a:r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-ERP rendszerében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6EC043D-6666-468B-A449-FFD5D29869C5}"/>
              </a:ext>
            </a:extLst>
          </p:cNvPr>
          <p:cNvSpPr txBox="1"/>
          <p:nvPr/>
        </p:nvSpPr>
        <p:spPr>
          <a:xfrm>
            <a:off x="817685" y="1512278"/>
            <a:ext cx="9392382" cy="4987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/>
              <a:t>CRM – </a:t>
            </a:r>
            <a:r>
              <a:rPr lang="hu-HU" sz="2400" b="1" dirty="0" err="1"/>
              <a:t>Customer</a:t>
            </a:r>
            <a:r>
              <a:rPr lang="hu-HU" sz="2400" b="1" dirty="0"/>
              <a:t> </a:t>
            </a:r>
            <a:r>
              <a:rPr lang="hu-HU" sz="2400" b="1" dirty="0" err="1"/>
              <a:t>Relationship</a:t>
            </a:r>
            <a:r>
              <a:rPr lang="hu-HU" sz="2400" b="1" dirty="0"/>
              <a:t> Management: </a:t>
            </a:r>
          </a:p>
          <a:p>
            <a:pPr algn="ctr"/>
            <a:r>
              <a:rPr lang="hu-HU" sz="3200" dirty="0"/>
              <a:t>A CRM a </a:t>
            </a:r>
            <a:r>
              <a:rPr lang="hu-HU" sz="3200" b="1" dirty="0"/>
              <a:t>front </a:t>
            </a:r>
            <a:r>
              <a:rPr lang="hu-HU" sz="3200" b="1" dirty="0" err="1"/>
              <a:t>office</a:t>
            </a:r>
            <a:r>
              <a:rPr lang="hu-HU" sz="3200" dirty="0"/>
              <a:t> területhez kapcsolódik.</a:t>
            </a:r>
          </a:p>
          <a:p>
            <a:r>
              <a:rPr lang="hu-HU" sz="2400" b="1" dirty="0"/>
              <a:t>Feladatai:</a:t>
            </a:r>
          </a:p>
          <a:p>
            <a:pPr marL="536575">
              <a:buFont typeface="Arial" panose="020B0604020202020204" pitchFamily="34" charset="0"/>
              <a:buChar char="•"/>
            </a:pPr>
            <a:r>
              <a:rPr lang="hu-HU" sz="2400" dirty="0"/>
              <a:t>ügyféladatok kezelése</a:t>
            </a:r>
          </a:p>
          <a:p>
            <a:pPr marL="536575">
              <a:buFont typeface="Arial" panose="020B0604020202020204" pitchFamily="34" charset="0"/>
              <a:buChar char="•"/>
            </a:pPr>
            <a:r>
              <a:rPr lang="hu-HU" sz="2400" dirty="0"/>
              <a:t>értékesítési folyamatok támogatása</a:t>
            </a:r>
          </a:p>
          <a:p>
            <a:pPr marL="536575">
              <a:buFont typeface="Arial" panose="020B0604020202020204" pitchFamily="34" charset="0"/>
              <a:buChar char="•"/>
            </a:pPr>
            <a:r>
              <a:rPr lang="hu-HU" sz="2400" dirty="0"/>
              <a:t>marketingkampányok kezelése</a:t>
            </a:r>
          </a:p>
          <a:p>
            <a:pPr marL="536575">
              <a:buFont typeface="Arial" panose="020B0604020202020204" pitchFamily="34" charset="0"/>
              <a:buChar char="•"/>
            </a:pPr>
            <a:r>
              <a:rPr lang="hu-HU" sz="2400" dirty="0"/>
              <a:t>ügyfélszolgálat</a:t>
            </a:r>
          </a:p>
          <a:p>
            <a:r>
              <a:rPr lang="hu-HU" sz="2400" b="1" dirty="0" err="1"/>
              <a:t>Cloud</a:t>
            </a:r>
            <a:r>
              <a:rPr lang="hu-HU" sz="2400" b="1" dirty="0"/>
              <a:t> ERP-ben:</a:t>
            </a:r>
          </a:p>
          <a:p>
            <a:pPr marL="536575">
              <a:buFont typeface="Arial" panose="020B0604020202020204" pitchFamily="34" charset="0"/>
              <a:buChar char="•"/>
            </a:pPr>
            <a:r>
              <a:rPr lang="hu-HU" sz="2400" dirty="0"/>
              <a:t>külön </a:t>
            </a:r>
            <a:r>
              <a:rPr lang="hu-HU" sz="2400" b="1" dirty="0"/>
              <a:t>CRM modul</a:t>
            </a:r>
            <a:r>
              <a:rPr lang="hu-HU" sz="2400" dirty="0"/>
              <a:t>,</a:t>
            </a:r>
          </a:p>
          <a:p>
            <a:pPr marL="536575">
              <a:buFont typeface="Arial" panose="020B0604020202020204" pitchFamily="34" charset="0"/>
              <a:buChar char="•"/>
            </a:pPr>
            <a:r>
              <a:rPr lang="hu-HU" sz="2400" dirty="0"/>
              <a:t>de közvetlen kapcsolatban áll a pénzüggyel, </a:t>
            </a:r>
            <a:br>
              <a:rPr lang="hu-HU" sz="2400" dirty="0"/>
            </a:br>
            <a:r>
              <a:rPr lang="hu-HU" sz="2400" dirty="0"/>
              <a:t>készletkezeléssel, számlázással.</a:t>
            </a:r>
          </a:p>
          <a:p>
            <a:r>
              <a:rPr lang="hu-HU" sz="2400" b="1" dirty="0"/>
              <a:t>Példa:</a:t>
            </a:r>
            <a:r>
              <a:rPr lang="hu-HU" sz="2400" dirty="0"/>
              <a:t> Egy ajánlatból megrendelés lesz → automatikusan megjelenik a készlet- és pénzügyi modulban.</a:t>
            </a:r>
          </a:p>
        </p:txBody>
      </p:sp>
      <p:pic>
        <p:nvPicPr>
          <p:cNvPr id="1026" name="Picture 2" descr="What is the Difference between ERP &amp; CRM Software?">
            <a:extLst>
              <a:ext uri="{FF2B5EF4-FFF2-40B4-BE49-F238E27FC236}">
                <a16:creationId xmlns:a16="http://schemas.microsoft.com/office/drawing/2014/main" id="{24DB6EBA-49BC-4134-A216-9EEFA5180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99" y="2501412"/>
            <a:ext cx="4940177" cy="316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059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SCM a </a:t>
            </a:r>
            <a:r>
              <a:rPr lang="hu-HU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Cloud</a:t>
            </a:r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-ERP rendszerében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6EC043D-6666-468B-A449-FFD5D29869C5}"/>
              </a:ext>
            </a:extLst>
          </p:cNvPr>
          <p:cNvSpPr txBox="1"/>
          <p:nvPr/>
        </p:nvSpPr>
        <p:spPr>
          <a:xfrm>
            <a:off x="817685" y="1512278"/>
            <a:ext cx="9392382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/>
              <a:t>Az SCM főként a </a:t>
            </a:r>
            <a:r>
              <a:rPr lang="hu-HU" sz="2800" b="1" dirty="0"/>
              <a:t>back </a:t>
            </a:r>
            <a:r>
              <a:rPr lang="hu-HU" sz="2800" b="1" dirty="0" err="1"/>
              <a:t>office</a:t>
            </a:r>
            <a:r>
              <a:rPr lang="hu-HU" sz="2800" dirty="0"/>
              <a:t> és operatív működés része.</a:t>
            </a:r>
          </a:p>
          <a:p>
            <a:r>
              <a:rPr lang="hu-HU" sz="2400" b="1" dirty="0"/>
              <a:t>Feladatai: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beszerzés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készletgazdálkodás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raktározás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termelésirányítás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logisztika</a:t>
            </a:r>
          </a:p>
          <a:p>
            <a:r>
              <a:rPr lang="hu-HU" sz="2400" b="1" dirty="0" err="1"/>
              <a:t>Cloud</a:t>
            </a:r>
            <a:r>
              <a:rPr lang="hu-HU" sz="2400" b="1" dirty="0"/>
              <a:t> ERP-ben: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szintén önálló </a:t>
            </a:r>
            <a:r>
              <a:rPr lang="hu-HU" sz="2400" b="1" dirty="0"/>
              <a:t>SCM modul</a:t>
            </a:r>
            <a:r>
              <a:rPr lang="hu-HU" sz="2400" dirty="0"/>
              <a:t>,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dirty="0"/>
              <a:t>integrálva a pénzüggyel, gyártással, értékesítéssel.</a:t>
            </a:r>
          </a:p>
          <a:p>
            <a:r>
              <a:rPr lang="hu-HU" sz="2400" b="1" dirty="0"/>
              <a:t>Példa:</a:t>
            </a:r>
            <a:r>
              <a:rPr lang="hu-HU" sz="2400" dirty="0"/>
              <a:t> Egy vevői rendelés (CRM) → készletellenőrzés (SCM) → beszerzési igény → pénzügyi kötelezettség.</a:t>
            </a:r>
          </a:p>
        </p:txBody>
      </p:sp>
      <p:pic>
        <p:nvPicPr>
          <p:cNvPr id="2050" name="Picture 2" descr="Streamlining Operations: The Role of Cloud ERP in Supply Chain Management -  Eastgate Software">
            <a:extLst>
              <a:ext uri="{FF2B5EF4-FFF2-40B4-BE49-F238E27FC236}">
                <a16:creationId xmlns:a16="http://schemas.microsoft.com/office/drawing/2014/main" id="{0DD6AD60-6D10-4403-BBB4-82A09DA8A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31" y="2118709"/>
            <a:ext cx="5360377" cy="30199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634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9.Mi az SaaS modell lényege?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6EC043D-6666-468B-A449-FFD5D29869C5}"/>
              </a:ext>
            </a:extLst>
          </p:cNvPr>
          <p:cNvSpPr txBox="1"/>
          <p:nvPr/>
        </p:nvSpPr>
        <p:spPr>
          <a:xfrm>
            <a:off x="756139" y="1397978"/>
            <a:ext cx="9392382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/>
              <a:t>SaaS = Software </a:t>
            </a:r>
            <a:r>
              <a:rPr lang="hu-HU" sz="2800" b="1" dirty="0" err="1"/>
              <a:t>as</a:t>
            </a:r>
            <a:r>
              <a:rPr lang="hu-HU" sz="2800" b="1" dirty="0"/>
              <a:t> a Service</a:t>
            </a:r>
          </a:p>
          <a:p>
            <a:r>
              <a:rPr lang="hu-HU" sz="2400" dirty="0"/>
              <a:t>(magyarul: szoftver mint szolgáltatás)</a:t>
            </a:r>
          </a:p>
          <a:p>
            <a:r>
              <a:rPr lang="hu-HU" sz="2400" b="1" i="1" dirty="0"/>
              <a:t>Ez egy felhőszolgáltatási modell, ahol: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a szoftver a szolgáltató szerverein fut,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böngészőn keresztül érhető el,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előfizetéses díjazású,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a frissítéseket a szolgáltató végzi.</a:t>
            </a:r>
          </a:p>
          <a:p>
            <a:r>
              <a:rPr lang="hu-HU" sz="2400" b="1" i="1" dirty="0"/>
              <a:t>Mit jelent ez </a:t>
            </a:r>
            <a:r>
              <a:rPr lang="hu-HU" sz="2400" b="1" i="1" dirty="0" err="1"/>
              <a:t>Cloud</a:t>
            </a:r>
            <a:r>
              <a:rPr lang="hu-HU" sz="2400" b="1" i="1" dirty="0"/>
              <a:t> ERP esetén?</a:t>
            </a:r>
          </a:p>
          <a:p>
            <a:pPr marL="88900"/>
            <a:r>
              <a:rPr lang="hu-HU" sz="2400" dirty="0"/>
              <a:t>Ha egy vállalat például a SAP vagy az Oracle </a:t>
            </a:r>
            <a:r>
              <a:rPr lang="hu-HU" sz="2400" dirty="0" err="1"/>
              <a:t>Cloud</a:t>
            </a:r>
            <a:r>
              <a:rPr lang="hu-HU" sz="2400" dirty="0"/>
              <a:t> ERP rendszerét SaaS formában használja, akkor: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nem kell saját szervert vásárolnia,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nem kell külön rendszergazdai csapat a frissítésekhez,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mindig az aktuális verziót használja,</a:t>
            </a:r>
          </a:p>
          <a:p>
            <a:pPr marL="1257300" indent="-184150">
              <a:buFont typeface="Arial" panose="020B0604020202020204" pitchFamily="34" charset="0"/>
              <a:buChar char="•"/>
            </a:pPr>
            <a:r>
              <a:rPr lang="hu-HU" sz="2400" dirty="0"/>
              <a:t>havidíjat vagy éves előfizetési díjat fizet.</a:t>
            </a:r>
          </a:p>
        </p:txBody>
      </p:sp>
      <p:pic>
        <p:nvPicPr>
          <p:cNvPr id="3077" name="Picture 5" descr="How SaaS Transforms ERP Systems: Uncovering Cloud Evolution and Key  Contrasts with Traditional Counterparts? | by Mustafa Jamal Nasser | Medium">
            <a:extLst>
              <a:ext uri="{FF2B5EF4-FFF2-40B4-BE49-F238E27FC236}">
                <a16:creationId xmlns:a16="http://schemas.microsoft.com/office/drawing/2014/main" id="{E0CC5771-8472-416F-A5F7-1D152D4BBB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" t="49020" r="1793" b="3006"/>
          <a:stretch/>
        </p:blipFill>
        <p:spPr bwMode="auto">
          <a:xfrm>
            <a:off x="6893859" y="1245961"/>
            <a:ext cx="5298141" cy="267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786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10.Mi a Business </a:t>
            </a:r>
            <a:r>
              <a:rPr lang="hu-HU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Intelligence</a:t>
            </a:r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(BI)?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F6EC043D-6666-468B-A449-FFD5D29869C5}"/>
              </a:ext>
            </a:extLst>
          </p:cNvPr>
          <p:cNvSpPr txBox="1"/>
          <p:nvPr/>
        </p:nvSpPr>
        <p:spPr>
          <a:xfrm>
            <a:off x="565639" y="1397978"/>
            <a:ext cx="848164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400" dirty="0"/>
              <a:t>A </a:t>
            </a:r>
            <a:r>
              <a:rPr lang="hu-HU" sz="2400" b="1" dirty="0"/>
              <a:t>Business </a:t>
            </a:r>
            <a:r>
              <a:rPr lang="hu-HU" sz="2400" b="1" dirty="0" err="1"/>
              <a:t>Intelligence</a:t>
            </a:r>
            <a:r>
              <a:rPr lang="hu-HU" sz="2400" b="1" dirty="0"/>
              <a:t> (BI)</a:t>
            </a:r>
            <a:r>
              <a:rPr lang="hu-HU" sz="2400" dirty="0"/>
              <a:t> olyan módszerek és szoftverek összessége, amelyek a vállalat adatait információvá alakítják.</a:t>
            </a:r>
            <a:br>
              <a:rPr lang="hu-HU" sz="2400" dirty="0"/>
            </a:br>
            <a:r>
              <a:rPr lang="hu-HU" sz="2400" dirty="0"/>
              <a:t>Segít kimutatásokat, grafikonokat és elemzéseket készíteni az értékesítésről, költségekről vagy pénzügyi eredményekről.</a:t>
            </a:r>
            <a:br>
              <a:rPr lang="hu-HU" sz="2400" dirty="0"/>
            </a:br>
            <a:r>
              <a:rPr lang="hu-HU" sz="2400" dirty="0"/>
              <a:t>Célja, hogy a vezetők és ügyintézők </a:t>
            </a:r>
            <a:r>
              <a:rPr lang="hu-HU" sz="2400" b="1" dirty="0"/>
              <a:t>adatok alapján hozzanak jobb döntéseket</a:t>
            </a:r>
            <a:r>
              <a:rPr lang="hu-HU" sz="2400" dirty="0"/>
              <a:t>, ne csak megérzésből.</a:t>
            </a:r>
          </a:p>
          <a:p>
            <a:r>
              <a:rPr lang="hu-HU" sz="2400" b="1" dirty="0"/>
              <a:t>A BI fő részei:</a:t>
            </a:r>
            <a:endParaRPr lang="hu-HU" sz="2400" dirty="0"/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b="1" dirty="0"/>
              <a:t>Adatgyűjtés</a:t>
            </a:r>
            <a:r>
              <a:rPr lang="hu-HU" sz="2400" dirty="0"/>
              <a:t> – adatok átvétele különböző rendszerekből (pl. ERP, könyvelés)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b="1" dirty="0"/>
              <a:t>Adattárolás</a:t>
            </a:r>
            <a:r>
              <a:rPr lang="hu-HU" sz="2400" dirty="0"/>
              <a:t> – adattárházban történő rendszerezés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b="1" dirty="0"/>
              <a:t>Adatfeldolgozás és elemzés</a:t>
            </a:r>
            <a:r>
              <a:rPr lang="hu-HU" sz="2400" dirty="0"/>
              <a:t> – kimutatások, összehasonlítások készítése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sz="2400" b="1" dirty="0"/>
              <a:t>Megjelenítés</a:t>
            </a:r>
            <a:r>
              <a:rPr lang="hu-HU" sz="2400" dirty="0"/>
              <a:t> – riportok, diagramok, </a:t>
            </a:r>
            <a:r>
              <a:rPr lang="hu-HU" sz="2400" dirty="0" err="1"/>
              <a:t>dashboardok</a:t>
            </a:r>
            <a:endParaRPr lang="hu-HU" sz="2400" dirty="0"/>
          </a:p>
          <a:p>
            <a:pPr marL="536575"/>
            <a:r>
              <a:rPr lang="hu-HU" sz="2400" dirty="0"/>
              <a:t>Ezek együtt segítik a megalapozott pénzügyi döntéshozatalt.</a:t>
            </a:r>
          </a:p>
          <a:p>
            <a:endParaRPr lang="hu-HU" sz="2400" dirty="0"/>
          </a:p>
        </p:txBody>
      </p:sp>
      <p:pic>
        <p:nvPicPr>
          <p:cNvPr id="4098" name="Picture 2" descr="Business Intelligence: Transforming Data into Strategic Decisions | by  Ahsan Ali | Medium">
            <a:extLst>
              <a:ext uri="{FF2B5EF4-FFF2-40B4-BE49-F238E27FC236}">
                <a16:creationId xmlns:a16="http://schemas.microsoft.com/office/drawing/2014/main" id="{D3822C42-573B-4057-BB1F-ACDD6EF71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393" y="2300655"/>
            <a:ext cx="3572607" cy="357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83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11.Miért van szükség adattárházra a BI-ben?</a:t>
            </a:r>
          </a:p>
        </p:txBody>
      </p:sp>
      <p:pic>
        <p:nvPicPr>
          <p:cNvPr id="5122" name="Picture 2" descr="What is Business Intelligence (BI): Complete Implementation">
            <a:extLst>
              <a:ext uri="{FF2B5EF4-FFF2-40B4-BE49-F238E27FC236}">
                <a16:creationId xmlns:a16="http://schemas.microsoft.com/office/drawing/2014/main" id="{D0A777EE-2834-40A0-926C-42707258D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369" y="1834454"/>
            <a:ext cx="7241931" cy="3704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8421BEAF-FD49-46DA-8473-1300FE08D152}"/>
              </a:ext>
            </a:extLst>
          </p:cNvPr>
          <p:cNvSpPr txBox="1"/>
          <p:nvPr/>
        </p:nvSpPr>
        <p:spPr>
          <a:xfrm>
            <a:off x="639641" y="1529670"/>
            <a:ext cx="38796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200" dirty="0"/>
              <a:t>Az operatív rendszerek (pl. ERP) napi működésre készültek, nem elemzésre.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/>
              <a:t>Az adattárház összegyűjti és egységesíti a különböző rendszerek adatait.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/>
              <a:t>Tisztított, rendezett, történeti adatokat tárol (évek összehasonlíthatók).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/>
              <a:t>Gyorsabb és pontosabb lekérdezéseket tesz lehetővé.</a:t>
            </a:r>
          </a:p>
          <a:p>
            <a:r>
              <a:rPr lang="hu-HU" sz="2200" i="1" dirty="0"/>
              <a:t>Az adattárház biztosítja, hogy a BI megbízható és jól elemezhető adatokkal dolgozzon.</a:t>
            </a:r>
          </a:p>
        </p:txBody>
      </p:sp>
    </p:spTree>
    <p:extLst>
      <p:ext uri="{BB962C8B-B14F-4D97-AF65-F5344CB8AC3E}">
        <p14:creationId xmlns:p14="http://schemas.microsoft.com/office/powerpoint/2010/main" val="3352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12. </a:t>
            </a:r>
            <a:r>
              <a:rPr lang="hu-HU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DataWarehouse</a:t>
            </a:r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adattisztítás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26E97D5-2B8C-46EC-B00D-93E1B2EB9DAF}"/>
              </a:ext>
            </a:extLst>
          </p:cNvPr>
          <p:cNvSpPr txBox="1"/>
          <p:nvPr/>
        </p:nvSpPr>
        <p:spPr>
          <a:xfrm>
            <a:off x="565639" y="1605818"/>
            <a:ext cx="537796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600" dirty="0"/>
              <a:t>A forrásrendszerekben lehetnek </a:t>
            </a:r>
            <a:r>
              <a:rPr lang="hu-HU" sz="2600" b="1" dirty="0"/>
              <a:t>hibás, hiányos vagy duplikált adatok</a:t>
            </a:r>
            <a:r>
              <a:rPr lang="hu-HU" sz="2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600" dirty="0"/>
              <a:t>Az eltérő formátumokat (pl. dátum, pénznem) egységesíteni kell.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600" dirty="0"/>
              <a:t>Az ellentmondásos adatokat ki kell szűrni.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600" dirty="0"/>
              <a:t>A pontatlan adat hibás kimutatást és rossz döntést eredményezhet.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600" dirty="0"/>
              <a:t>A BI csak akkor ad megbízható eredményt, ha az adattárházban </a:t>
            </a:r>
            <a:r>
              <a:rPr lang="hu-HU" sz="2600" b="1" dirty="0"/>
              <a:t>tiszta, egységes és ellenőrzött adatok</a:t>
            </a:r>
            <a:r>
              <a:rPr lang="hu-HU" sz="2600" dirty="0"/>
              <a:t> vannak.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A38E66C-E6C6-4887-BBFC-8B35FF3A137E}"/>
              </a:ext>
            </a:extLst>
          </p:cNvPr>
          <p:cNvSpPr txBox="1"/>
          <p:nvPr/>
        </p:nvSpPr>
        <p:spPr>
          <a:xfrm>
            <a:off x="6096001" y="1605818"/>
            <a:ext cx="5565530" cy="48936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hu-HU" sz="2400" b="1" dirty="0"/>
              <a:t>Példa</a:t>
            </a:r>
          </a:p>
          <a:p>
            <a:r>
              <a:rPr lang="hu-HU" sz="2400" dirty="0"/>
              <a:t>Egy ügyfél neve az egyik rendszerben így szerepel:</a:t>
            </a:r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i="1" dirty="0"/>
              <a:t>Kiss Kft.</a:t>
            </a:r>
            <a:endParaRPr lang="hu-HU" sz="2400" dirty="0"/>
          </a:p>
          <a:p>
            <a:pPr marL="360363"/>
            <a:r>
              <a:rPr lang="hu-HU" sz="2400" dirty="0"/>
              <a:t>A másik rendszerben:</a:t>
            </a:r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i="1" dirty="0"/>
              <a:t>KISS KFT</a:t>
            </a:r>
            <a:endParaRPr lang="hu-HU" sz="2400" dirty="0"/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i="1" dirty="0"/>
              <a:t>Kiss Kft</a:t>
            </a:r>
            <a:endParaRPr lang="hu-HU" sz="2400" dirty="0"/>
          </a:p>
          <a:p>
            <a:r>
              <a:rPr lang="hu-HU" sz="2400" dirty="0"/>
              <a:t>Ha ezeket nem egységesítjük, a BI három külön partnerként kezeli, és hibás árbevételt mutat.</a:t>
            </a:r>
          </a:p>
          <a:p>
            <a:r>
              <a:rPr lang="hu-HU" sz="2400" dirty="0"/>
              <a:t>Az adattisztítás során ezeket összevonjuk, egységes formára hozzuk, így a kimutatás már pontos lesz.</a:t>
            </a:r>
          </a:p>
        </p:txBody>
      </p:sp>
    </p:spTree>
    <p:extLst>
      <p:ext uri="{BB962C8B-B14F-4D97-AF65-F5344CB8AC3E}">
        <p14:creationId xmlns:p14="http://schemas.microsoft.com/office/powerpoint/2010/main" val="312489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 Teljesítmény-benchmarking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26E97D5-2B8C-46EC-B00D-93E1B2EB9DAF}"/>
              </a:ext>
            </a:extLst>
          </p:cNvPr>
          <p:cNvSpPr txBox="1"/>
          <p:nvPr/>
        </p:nvSpPr>
        <p:spPr>
          <a:xfrm>
            <a:off x="565639" y="1605818"/>
            <a:ext cx="572749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/>
              <a:t>Teljesítmény benchmarking</a:t>
            </a:r>
            <a:r>
              <a:rPr lang="hu-HU" sz="2400" dirty="0"/>
              <a:t> azt jelenti, hogy egy vállalat saját teljesítményét </a:t>
            </a:r>
            <a:r>
              <a:rPr lang="hu-HU" sz="2400" b="1" dirty="0"/>
              <a:t>összehasonlítja más vállalatokéval, vagy iparági átlagokkal</a:t>
            </a:r>
            <a:r>
              <a:rPr lang="hu-HU" sz="2400" dirty="0"/>
              <a:t>.</a:t>
            </a:r>
          </a:p>
          <a:p>
            <a:r>
              <a:rPr lang="hu-HU" sz="2400" dirty="0"/>
              <a:t>BI környezetben ez adatok és mutatók (KPI-k) alapján történik, például:</a:t>
            </a:r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dirty="0"/>
              <a:t>árbevétel-növekedés</a:t>
            </a:r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dirty="0"/>
              <a:t>költséghányad</a:t>
            </a:r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dirty="0"/>
              <a:t>készletforgási sebesség</a:t>
            </a:r>
          </a:p>
          <a:p>
            <a:pPr marL="360363">
              <a:buFont typeface="Arial" panose="020B0604020202020204" pitchFamily="34" charset="0"/>
              <a:buChar char="•"/>
            </a:pPr>
            <a:r>
              <a:rPr lang="hu-HU" sz="2400" dirty="0"/>
              <a:t>kintlévőségek átfutási ideje</a:t>
            </a:r>
          </a:p>
          <a:p>
            <a:r>
              <a:rPr lang="hu-HU" sz="2400" dirty="0"/>
              <a:t>Célja, hogy kiderüljön: </a:t>
            </a:r>
            <a:r>
              <a:rPr lang="hu-HU" sz="2400" b="1" dirty="0"/>
              <a:t>jobban vagy rosszabbul teljesítünk-e az átlagnál</a:t>
            </a:r>
            <a:r>
              <a:rPr lang="hu-HU" sz="2400" dirty="0"/>
              <a:t>, és hol kell javítani.</a:t>
            </a:r>
          </a:p>
        </p:txBody>
      </p:sp>
      <p:pic>
        <p:nvPicPr>
          <p:cNvPr id="1026" name="Picture 2" descr="Web Performance Benchmark: Three Key Steps">
            <a:extLst>
              <a:ext uri="{FF2B5EF4-FFF2-40B4-BE49-F238E27FC236}">
                <a16:creationId xmlns:a16="http://schemas.microsoft.com/office/drawing/2014/main" id="{2D15AB17-D993-4BDE-B02E-4CCF91C4A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738" y="2488220"/>
            <a:ext cx="5727492" cy="34202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717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13. Adatbányászat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26E97D5-2B8C-46EC-B00D-93E1B2EB9DAF}"/>
              </a:ext>
            </a:extLst>
          </p:cNvPr>
          <p:cNvSpPr txBox="1"/>
          <p:nvPr/>
        </p:nvSpPr>
        <p:spPr>
          <a:xfrm>
            <a:off x="565639" y="1605818"/>
            <a:ext cx="57274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/>
              <a:t>Adatbányászat (</a:t>
            </a:r>
            <a:r>
              <a:rPr lang="hu-HU" sz="2400" b="1" dirty="0" err="1"/>
              <a:t>data</a:t>
            </a:r>
            <a:r>
              <a:rPr lang="hu-HU" sz="2400" b="1" dirty="0"/>
              <a:t> mining)</a:t>
            </a:r>
            <a:r>
              <a:rPr lang="hu-HU" sz="2400" dirty="0"/>
              <a:t> a BI-ben azt jelenti, hogy nagy mennyiségű adatból </a:t>
            </a:r>
            <a:r>
              <a:rPr lang="hu-HU" sz="2400" b="1" dirty="0"/>
              <a:t>rejtett összefüggéseket, </a:t>
            </a:r>
            <a:r>
              <a:rPr lang="hu-HU" sz="2400" b="1" dirty="0" err="1"/>
              <a:t>mintázatokat</a:t>
            </a:r>
            <a:r>
              <a:rPr lang="hu-HU" sz="2400" b="1" dirty="0"/>
              <a:t> keresünk</a:t>
            </a:r>
            <a:r>
              <a:rPr lang="hu-HU" sz="2400" dirty="0"/>
              <a:t>.</a:t>
            </a:r>
          </a:p>
          <a:p>
            <a:r>
              <a:rPr lang="hu-HU" sz="2400" dirty="0"/>
              <a:t>Nem csak azt mutatja meg, mi történt, hanem segít felismerni: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vásárlási szokásokat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kockázatos ügyfeleket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/>
              <a:t>várható trendeket</a:t>
            </a:r>
          </a:p>
          <a:p>
            <a:r>
              <a:rPr lang="hu-HU" sz="2400" dirty="0"/>
              <a:t>Például: a rendszer észreveszi, hogy akik késve fizetnek, gyakran egy bizonyos vevőtípusba tartoznak.</a:t>
            </a:r>
          </a:p>
          <a:p>
            <a:r>
              <a:rPr lang="hu-HU" sz="2400" dirty="0"/>
              <a:t>Célja: </a:t>
            </a:r>
            <a:r>
              <a:rPr lang="hu-HU" sz="2400" b="1" dirty="0"/>
              <a:t>előrejelzés és jobb döntéstámogatás</a:t>
            </a:r>
            <a:r>
              <a:rPr lang="hu-HU" sz="2400" dirty="0"/>
              <a:t> az adatok alapján.</a:t>
            </a:r>
          </a:p>
        </p:txBody>
      </p:sp>
      <p:pic>
        <p:nvPicPr>
          <p:cNvPr id="2050" name="Picture 2" descr="Exploring the Essential Five Stages of Data Mining">
            <a:extLst>
              <a:ext uri="{FF2B5EF4-FFF2-40B4-BE49-F238E27FC236}">
                <a16:creationId xmlns:a16="http://schemas.microsoft.com/office/drawing/2014/main" id="{4E5BFE9D-B0F1-468C-BAE7-512F7AEF2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62298"/>
            <a:ext cx="5975838" cy="42862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E20F1AFD-4592-43F0-8148-928E70B4ECFB}"/>
              </a:ext>
            </a:extLst>
          </p:cNvPr>
          <p:cNvSpPr/>
          <p:nvPr/>
        </p:nvSpPr>
        <p:spPr>
          <a:xfrm>
            <a:off x="10840915" y="5794131"/>
            <a:ext cx="1230923" cy="36048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5737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14. </a:t>
            </a:r>
            <a:r>
              <a:rPr lang="hu-HU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Dashboard</a:t>
            </a:r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KPI-k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B0540CB-B288-4CCB-A098-3845349FB33C}"/>
              </a:ext>
            </a:extLst>
          </p:cNvPr>
          <p:cNvSpPr txBox="1"/>
          <p:nvPr/>
        </p:nvSpPr>
        <p:spPr>
          <a:xfrm>
            <a:off x="685801" y="1433145"/>
            <a:ext cx="7614138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000" dirty="0"/>
              <a:t>A </a:t>
            </a:r>
            <a:r>
              <a:rPr lang="hu-HU" sz="2000" dirty="0" err="1"/>
              <a:t>dashboardon</a:t>
            </a:r>
            <a:r>
              <a:rPr lang="hu-HU" sz="2000" dirty="0"/>
              <a:t> a KPI-k (Key Performance </a:t>
            </a:r>
            <a:r>
              <a:rPr lang="hu-HU" sz="2000" dirty="0" err="1"/>
              <a:t>Indicators</a:t>
            </a:r>
            <a:r>
              <a:rPr lang="hu-HU" sz="2000" dirty="0"/>
              <a:t> – kulcsfontosságú mutatószámok) a </a:t>
            </a:r>
            <a:r>
              <a:rPr lang="hu-HU" sz="2000" b="1" dirty="0"/>
              <a:t>vállalat legfontosabb teljesítménymutatói</a:t>
            </a:r>
            <a:r>
              <a:rPr lang="hu-HU" sz="2000" dirty="0"/>
              <a:t>t jelenítik meg áttekinthető, gyorsan értelmezhető formában. Pénzügyi ügyintézőknek különösen ezek a </a:t>
            </a:r>
            <a:r>
              <a:rPr lang="hu-HU" sz="2000" dirty="0" err="1"/>
              <a:t>fontosak</a:t>
            </a:r>
            <a:r>
              <a:rPr lang="hu-HU" sz="2000" dirty="0"/>
              <a:t>:</a:t>
            </a:r>
          </a:p>
          <a:p>
            <a:endParaRPr lang="hu-HU" sz="2000" dirty="0"/>
          </a:p>
          <a:p>
            <a:r>
              <a:rPr lang="hu-HU" sz="2000" b="1" i="1" dirty="0"/>
              <a:t>Leggyakoribb </a:t>
            </a:r>
            <a:r>
              <a:rPr lang="hu-HU" sz="2000" b="1" i="1" dirty="0" err="1"/>
              <a:t>dashboard</a:t>
            </a:r>
            <a:r>
              <a:rPr lang="hu-HU" sz="2000" b="1" i="1" dirty="0"/>
              <a:t> KPI-k: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Bevételek</a:t>
            </a:r>
            <a:r>
              <a:rPr lang="hu-HU" sz="2000" dirty="0"/>
              <a:t> / Árbevétel – mennyi pénz folyt be egy adott időszakban.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Költségek</a:t>
            </a:r>
            <a:r>
              <a:rPr lang="hu-HU" sz="2000" dirty="0"/>
              <a:t> / Kiadások – működési, beszerzési vagy személyzeti költségek.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Profit</a:t>
            </a:r>
            <a:r>
              <a:rPr lang="hu-HU" sz="2000" dirty="0"/>
              <a:t> / </a:t>
            </a:r>
            <a:r>
              <a:rPr lang="hu-HU" sz="2000" b="1" dirty="0"/>
              <a:t>Nyereség</a:t>
            </a:r>
            <a:r>
              <a:rPr lang="hu-HU" sz="2000" dirty="0"/>
              <a:t> – bevétel mínusz költségek.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Cash</a:t>
            </a:r>
            <a:r>
              <a:rPr lang="hu-HU" sz="2000" dirty="0"/>
              <a:t> </a:t>
            </a:r>
            <a:r>
              <a:rPr lang="hu-HU" sz="2000" b="1" dirty="0"/>
              <a:t>flow</a:t>
            </a:r>
            <a:r>
              <a:rPr lang="hu-HU" sz="2000" dirty="0"/>
              <a:t> / Pénzforgalom – be- és kimenő pénzmozgások.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Kintlévőségek</a:t>
            </a:r>
            <a:r>
              <a:rPr lang="hu-HU" sz="2000" dirty="0"/>
              <a:t> – mennyi tartozás van a vevőknél, átlagos fizetési idő.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Készletforgás</a:t>
            </a:r>
            <a:r>
              <a:rPr lang="hu-HU" sz="2000" dirty="0"/>
              <a:t> – a raktárkészletek változása, mennyi idő alatt fogy el a készlet.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Ügyfélmegtartás</a:t>
            </a:r>
            <a:r>
              <a:rPr lang="hu-HU" sz="2000" dirty="0"/>
              <a:t> / Retenció – hány ügyfél marad hűséges.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b="1" dirty="0"/>
              <a:t>Értékesítési</a:t>
            </a:r>
            <a:r>
              <a:rPr lang="hu-HU" sz="2000" dirty="0"/>
              <a:t> </a:t>
            </a:r>
            <a:r>
              <a:rPr lang="hu-HU" sz="2000" b="1" dirty="0"/>
              <a:t>teljesítmény</a:t>
            </a:r>
            <a:r>
              <a:rPr lang="hu-HU" sz="2000" dirty="0"/>
              <a:t> – pl. </a:t>
            </a:r>
            <a:r>
              <a:rPr lang="hu-HU" sz="2000" dirty="0" err="1"/>
              <a:t>leadek</a:t>
            </a:r>
            <a:r>
              <a:rPr lang="hu-HU" sz="2000" dirty="0"/>
              <a:t>, szerződések száma vagy konverzió.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9B19DFFE-7903-43CD-AFCB-D68F088AB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4468" y="2453054"/>
            <a:ext cx="3767370" cy="3115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9834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15. Mit jelent az OLAP kifejezés?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DBEFFA9B-3E71-4B1E-A19C-04203FF5BF44}"/>
              </a:ext>
            </a:extLst>
          </p:cNvPr>
          <p:cNvSpPr txBox="1"/>
          <p:nvPr/>
        </p:nvSpPr>
        <p:spPr>
          <a:xfrm>
            <a:off x="565639" y="1426174"/>
            <a:ext cx="609746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dirty="0"/>
              <a:t>Az </a:t>
            </a:r>
            <a:r>
              <a:rPr lang="hu-HU" b="1" dirty="0"/>
              <a:t>OLAP</a:t>
            </a:r>
            <a:r>
              <a:rPr lang="hu-HU" dirty="0"/>
              <a:t> a </a:t>
            </a:r>
            <a:r>
              <a:rPr lang="hu-HU" b="1" dirty="0"/>
              <a:t>“Online </a:t>
            </a:r>
            <a:r>
              <a:rPr lang="hu-HU" b="1" dirty="0" err="1"/>
              <a:t>Analytical</a:t>
            </a:r>
            <a:r>
              <a:rPr lang="hu-HU" b="1" dirty="0"/>
              <a:t> </a:t>
            </a:r>
            <a:r>
              <a:rPr lang="hu-HU" b="1" dirty="0" err="1"/>
              <a:t>Processing</a:t>
            </a:r>
            <a:r>
              <a:rPr lang="hu-HU" b="1" dirty="0"/>
              <a:t>”</a:t>
            </a:r>
            <a:r>
              <a:rPr lang="hu-HU" dirty="0"/>
              <a:t> rövidítése, és a BI-ben azt jelenti, hogy az adatok </a:t>
            </a:r>
            <a:r>
              <a:rPr lang="hu-HU" b="1" dirty="0"/>
              <a:t>többdimenziós elemzésére</a:t>
            </a:r>
            <a:r>
              <a:rPr lang="hu-HU" dirty="0"/>
              <a:t> használható eszköz.</a:t>
            </a:r>
          </a:p>
          <a:p>
            <a:pPr marL="273050" algn="just">
              <a:buFont typeface="Arial" panose="020B0604020202020204" pitchFamily="34" charset="0"/>
              <a:buChar char="•"/>
            </a:pPr>
            <a:r>
              <a:rPr lang="hu-HU" dirty="0"/>
              <a:t>Lehetővé teszi, hogy </a:t>
            </a:r>
            <a:r>
              <a:rPr lang="hu-HU" b="1" dirty="0"/>
              <a:t>különböző szempontok szerint (dimenziók szerint) vizsgáljuk az adatokat</a:t>
            </a:r>
            <a:r>
              <a:rPr lang="hu-HU" dirty="0"/>
              <a:t>, például idő, termék, ügyfél, régió.</a:t>
            </a:r>
          </a:p>
          <a:p>
            <a:pPr marL="273050" algn="just">
              <a:buFont typeface="Arial" panose="020B0604020202020204" pitchFamily="34" charset="0"/>
              <a:buChar char="•"/>
            </a:pPr>
            <a:r>
              <a:rPr lang="hu-HU" dirty="0"/>
              <a:t>Gyors </a:t>
            </a:r>
            <a:r>
              <a:rPr lang="hu-HU" b="1" dirty="0"/>
              <a:t>összesítéseket, drill-down-</a:t>
            </a:r>
            <a:r>
              <a:rPr lang="hu-HU" b="1" dirty="0" err="1"/>
              <a:t>okat</a:t>
            </a:r>
            <a:r>
              <a:rPr lang="hu-HU" b="1" dirty="0"/>
              <a:t>, szeletelést</a:t>
            </a:r>
            <a:r>
              <a:rPr lang="hu-HU" dirty="0"/>
              <a:t> tesz lehetővé.</a:t>
            </a:r>
          </a:p>
          <a:p>
            <a:pPr marL="273050" algn="just">
              <a:buFont typeface="Arial" panose="020B0604020202020204" pitchFamily="34" charset="0"/>
              <a:buChar char="•"/>
            </a:pPr>
            <a:r>
              <a:rPr lang="hu-HU" dirty="0"/>
              <a:t>Segít </a:t>
            </a:r>
            <a:r>
              <a:rPr lang="hu-HU" b="1" dirty="0"/>
              <a:t>trendek és mintázatok felfedezésében</a:t>
            </a:r>
            <a:r>
              <a:rPr lang="hu-HU" dirty="0"/>
              <a:t>, ami a hagyományos táblázatokkal nehezen lenne látható.</a:t>
            </a:r>
          </a:p>
          <a:p>
            <a:pPr algn="just"/>
            <a:endParaRPr lang="hu-HU" b="1" dirty="0"/>
          </a:p>
          <a:p>
            <a:pPr algn="just"/>
            <a:r>
              <a:rPr lang="hu-HU" b="1" dirty="0"/>
              <a:t>Példa</a:t>
            </a:r>
          </a:p>
          <a:p>
            <a:r>
              <a:rPr lang="hu-HU" dirty="0"/>
              <a:t>Egy értékesítési OLAP-kocka: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b="1" dirty="0"/>
              <a:t>Dimenziók:</a:t>
            </a:r>
            <a:r>
              <a:rPr lang="hu-HU" dirty="0"/>
              <a:t> idő, termék, régió</a:t>
            </a:r>
          </a:p>
          <a:p>
            <a:pPr marL="273050">
              <a:buFont typeface="Arial" panose="020B0604020202020204" pitchFamily="34" charset="0"/>
              <a:buChar char="•"/>
            </a:pPr>
            <a:r>
              <a:rPr lang="hu-HU" b="1" dirty="0"/>
              <a:t>Mérték:</a:t>
            </a:r>
            <a:r>
              <a:rPr lang="hu-HU" dirty="0"/>
              <a:t> eladott mennyiség vagy árbevétel</a:t>
            </a:r>
          </a:p>
          <a:p>
            <a:pPr marL="273050"/>
            <a:r>
              <a:rPr lang="hu-HU" dirty="0"/>
              <a:t>Ezzel a vezető gyorsan láthatja például, hogy </a:t>
            </a:r>
            <a:r>
              <a:rPr lang="hu-HU" b="1" dirty="0"/>
              <a:t>melyik termék, melyik régióban, melyik hónapban hozta a legnagyobb bevételt</a:t>
            </a:r>
            <a:r>
              <a:rPr lang="hu-HU" dirty="0"/>
              <a:t>.</a:t>
            </a:r>
          </a:p>
        </p:txBody>
      </p:sp>
      <p:pic>
        <p:nvPicPr>
          <p:cNvPr id="4102" name="Picture 6" descr="OLAP Cubes | Data Visualization">
            <a:extLst>
              <a:ext uri="{FF2B5EF4-FFF2-40B4-BE49-F238E27FC236}">
                <a16:creationId xmlns:a16="http://schemas.microsoft.com/office/drawing/2014/main" id="{354E1AEC-0B2E-4467-96EA-288BC651C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609" y="1832831"/>
            <a:ext cx="4867275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547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ower Update">
            <a:extLst>
              <a:ext uri="{FF2B5EF4-FFF2-40B4-BE49-F238E27FC236}">
                <a16:creationId xmlns:a16="http://schemas.microsoft.com/office/drawing/2014/main" id="{BFA2A7FE-D556-4C07-BD60-B57AF9FD9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2" t="22969" r="8061" b="11036"/>
          <a:stretch/>
        </p:blipFill>
        <p:spPr bwMode="auto">
          <a:xfrm>
            <a:off x="194351" y="1358898"/>
            <a:ext cx="10683200" cy="536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50CF9A2-9DD8-4938-B8B5-5343FC08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39" y="280255"/>
            <a:ext cx="115061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16.ERP és BI szoftverek</a:t>
            </a:r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0BDC1CD0-A77A-4312-A284-DFD059306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48386"/>
              </p:ext>
            </p:extLst>
          </p:nvPr>
        </p:nvGraphicFramePr>
        <p:xfrm>
          <a:off x="2209800" y="1358898"/>
          <a:ext cx="9966627" cy="536934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322209">
                  <a:extLst>
                    <a:ext uri="{9D8B030D-6E8A-4147-A177-3AD203B41FA5}">
                      <a16:colId xmlns:a16="http://schemas.microsoft.com/office/drawing/2014/main" val="322847181"/>
                    </a:ext>
                  </a:extLst>
                </a:gridCol>
                <a:gridCol w="3322209">
                  <a:extLst>
                    <a:ext uri="{9D8B030D-6E8A-4147-A177-3AD203B41FA5}">
                      <a16:colId xmlns:a16="http://schemas.microsoft.com/office/drawing/2014/main" val="335589354"/>
                    </a:ext>
                  </a:extLst>
                </a:gridCol>
                <a:gridCol w="3322209">
                  <a:extLst>
                    <a:ext uri="{9D8B030D-6E8A-4147-A177-3AD203B41FA5}">
                      <a16:colId xmlns:a16="http://schemas.microsoft.com/office/drawing/2014/main" val="956097738"/>
                    </a:ext>
                  </a:extLst>
                </a:gridCol>
              </a:tblGrid>
              <a:tr h="342830">
                <a:tc>
                  <a:txBody>
                    <a:bodyPr/>
                    <a:lstStyle/>
                    <a:p>
                      <a:r>
                        <a:rPr lang="hu-HU" sz="1600" b="1" dirty="0"/>
                        <a:t>Típus</a:t>
                      </a:r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/>
                        <a:t>Szoftver / Szolgáltató</a:t>
                      </a:r>
                      <a:endParaRPr lang="hu-HU" sz="160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b="1"/>
                        <a:t>Megjegyzés</a:t>
                      </a:r>
                      <a:endParaRPr lang="hu-HU" sz="160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4113060"/>
                  </a:ext>
                </a:extLst>
              </a:tr>
              <a:tr h="516925">
                <a:tc>
                  <a:txBody>
                    <a:bodyPr/>
                    <a:lstStyle/>
                    <a:p>
                      <a:r>
                        <a:rPr lang="hu-HU" sz="1600" b="1" dirty="0"/>
                        <a:t>ERP</a:t>
                      </a:r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SAP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Piacvezető, nagyvállalati megoldások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412897"/>
                  </a:ext>
                </a:extLst>
              </a:tr>
              <a:tr h="516925"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Oracle ERP </a:t>
                      </a:r>
                      <a:r>
                        <a:rPr lang="hu-HU" sz="1600" dirty="0" err="1"/>
                        <a:t>Cloud</a:t>
                      </a:r>
                      <a:r>
                        <a:rPr lang="hu-HU" sz="1600" dirty="0"/>
                        <a:t> / </a:t>
                      </a:r>
                      <a:r>
                        <a:rPr lang="hu-HU" sz="1600" dirty="0" err="1"/>
                        <a:t>NetSuite</a:t>
                      </a:r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Felhőalapú, integrált vállalatirányítás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195282"/>
                  </a:ext>
                </a:extLst>
              </a:tr>
              <a:tr h="342830"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Microsoft Dynamics 365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ERP + CRM integráció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923653"/>
                  </a:ext>
                </a:extLst>
              </a:tr>
              <a:tr h="342830">
                <a:tc>
                  <a:txBody>
                    <a:bodyPr/>
                    <a:lstStyle/>
                    <a:p>
                      <a:endParaRPr lang="hu-HU" sz="160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err="1"/>
                        <a:t>Infor</a:t>
                      </a:r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Vertikális iparági megoldások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434014"/>
                  </a:ext>
                </a:extLst>
              </a:tr>
              <a:tr h="611813">
                <a:tc>
                  <a:txBody>
                    <a:bodyPr/>
                    <a:lstStyle/>
                    <a:p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 err="1"/>
                        <a:t>Odoo</a:t>
                      </a:r>
                      <a:endParaRPr lang="hu-HU" sz="1600" dirty="0"/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Kisebb és közepes cégek, nyílt forráskódú</a:t>
                      </a:r>
                    </a:p>
                  </a:txBody>
                  <a:tcPr marL="66944" marR="66944" marT="33472" marB="33472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925623"/>
                  </a:ext>
                </a:extLst>
              </a:tr>
              <a:tr h="611813">
                <a:tc>
                  <a:txBody>
                    <a:bodyPr/>
                    <a:lstStyle/>
                    <a:p>
                      <a:r>
                        <a:rPr lang="hu-HU" sz="1600" b="1"/>
                        <a:t>BI</a:t>
                      </a:r>
                      <a:endParaRPr lang="hu-HU" sz="160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 dirty="0" err="1"/>
                        <a:t>Tableau</a:t>
                      </a:r>
                      <a:endParaRPr lang="hu-HU" sz="1600" dirty="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Vizualizációra és adatelemzésre fókuszál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950225131"/>
                  </a:ext>
                </a:extLst>
              </a:tr>
              <a:tr h="611813">
                <a:tc>
                  <a:txBody>
                    <a:bodyPr/>
                    <a:lstStyle/>
                    <a:p>
                      <a:endParaRPr lang="hu-HU" sz="160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 dirty="0" err="1"/>
                        <a:t>Power</a:t>
                      </a:r>
                      <a:r>
                        <a:rPr lang="hu-HU" sz="1600" dirty="0"/>
                        <a:t> BI (Microsoft)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Office és Azure integráció, dashboardok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934019382"/>
                  </a:ext>
                </a:extLst>
              </a:tr>
              <a:tr h="516925">
                <a:tc>
                  <a:txBody>
                    <a:bodyPr/>
                    <a:lstStyle/>
                    <a:p>
                      <a:endParaRPr lang="hu-HU" sz="160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 dirty="0" err="1"/>
                        <a:t>Qlik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Sense</a:t>
                      </a:r>
                      <a:endParaRPr lang="hu-HU" sz="1600" dirty="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Többdimenziós adatmodellezés, OLAP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893902908"/>
                  </a:ext>
                </a:extLst>
              </a:tr>
              <a:tr h="342830">
                <a:tc>
                  <a:txBody>
                    <a:bodyPr/>
                    <a:lstStyle/>
                    <a:p>
                      <a:endParaRPr lang="hu-HU" sz="160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SAP </a:t>
                      </a:r>
                      <a:r>
                        <a:rPr lang="hu-HU" sz="1600" dirty="0" err="1"/>
                        <a:t>Analytics</a:t>
                      </a:r>
                      <a:r>
                        <a:rPr lang="hu-HU" sz="1600" dirty="0"/>
                        <a:t> </a:t>
                      </a:r>
                      <a:r>
                        <a:rPr lang="hu-HU" sz="1600" dirty="0" err="1"/>
                        <a:t>Cloud</a:t>
                      </a:r>
                      <a:endParaRPr lang="hu-HU" sz="1600" dirty="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SAP ERP-</a:t>
                      </a:r>
                      <a:r>
                        <a:rPr lang="hu-HU" sz="1600" dirty="0" err="1"/>
                        <a:t>hez</a:t>
                      </a:r>
                      <a:r>
                        <a:rPr lang="hu-HU" sz="1600" dirty="0"/>
                        <a:t> integrált BI megoldás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448775538"/>
                  </a:ext>
                </a:extLst>
              </a:tr>
              <a:tr h="611813">
                <a:tc>
                  <a:txBody>
                    <a:bodyPr/>
                    <a:lstStyle/>
                    <a:p>
                      <a:endParaRPr lang="hu-HU" sz="1600"/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/>
                        <a:t>IBM Cognos Analytics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r>
                        <a:rPr lang="hu-HU" sz="1600" dirty="0"/>
                        <a:t>Nagyvállalati riporting és prediktív analitika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093025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2555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1242</Words>
  <Application>Microsoft Office PowerPoint</Application>
  <PresentationFormat>Szélesvásznú</PresentationFormat>
  <Paragraphs>157</Paragraphs>
  <Slides>19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Symbol</vt:lpstr>
      <vt:lpstr>Times New Roman</vt:lpstr>
      <vt:lpstr>Office-téma</vt:lpstr>
      <vt:lpstr>Vállalati informatika</vt:lpstr>
      <vt:lpstr>1. Milyen fő folyamatok zajlanak egy gazdálkodó szervezetnél</vt:lpstr>
      <vt:lpstr>2.Vállalati információfeldolgozás a 60-as évektől napjainkig</vt:lpstr>
      <vt:lpstr>3.Mi segítette elő az ERP globális megjelenését a vállalatok információfeldolgozásában?</vt:lpstr>
      <vt:lpstr>4.Egy ERP a vállalat milyen funkcionális részeit képes integrálni?</vt:lpstr>
      <vt:lpstr>5.Milyen vertikális szintjei vannak a vállalati információs rendszereknek az irányítástámogatás tekintetében?</vt:lpstr>
      <vt:lpstr>6.Mi a különbség az ERP és az ERP II. között?</vt:lpstr>
      <vt:lpstr>7.Mit takar az irodaautomatizálás fogalma? Milyen támogató szoftverei vannak?</vt:lpstr>
      <vt:lpstr>8.CRM a Cloud-ERP rendszerében</vt:lpstr>
      <vt:lpstr>8. SCM a Cloud-ERP rendszerében</vt:lpstr>
      <vt:lpstr>9.Mi az SaaS modell lényege?</vt:lpstr>
      <vt:lpstr>10.Mi a Business Intelligence? (BI)?</vt:lpstr>
      <vt:lpstr>11.Miért van szükség adattárházra a BI-ben?</vt:lpstr>
      <vt:lpstr>12. DataWarehouse adattisztítás</vt:lpstr>
      <vt:lpstr>13. Teljesítmény-benchmarking</vt:lpstr>
      <vt:lpstr>13. Adatbányászat</vt:lpstr>
      <vt:lpstr>14. Dashboard KPI-k</vt:lpstr>
      <vt:lpstr>15. Mit jelent az OLAP kifejezés?</vt:lpstr>
      <vt:lpstr>16.ERP és BI szoftverek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Vállalati informatika</dc:title>
  <dc:creator>INFTAN</dc:creator>
  <cp:lastModifiedBy>INFTAN</cp:lastModifiedBy>
  <cp:revision>28</cp:revision>
  <dcterms:created xsi:type="dcterms:W3CDTF">2026-02-24T08:23:28Z</dcterms:created>
  <dcterms:modified xsi:type="dcterms:W3CDTF">2026-02-27T10:05:11Z</dcterms:modified>
</cp:coreProperties>
</file>