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4" r:id="rId10"/>
    <p:sldId id="263" r:id="rId11"/>
    <p:sldId id="267" r:id="rId12"/>
  </p:sldIdLst>
  <p:sldSz cx="12192000" cy="6858000"/>
  <p:notesSz cx="6858000" cy="9144000"/>
  <p:defaultTextStyle>
    <a:defPPr rtl="0">
      <a:defRPr lang="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5DAE62A-D99F-45E8-8F1E-8398A366C415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55339E-A8B3-4E96-B26A-62B98246AA83}" type="datetime1">
              <a:rPr lang="hu-HU" smtClean="0"/>
              <a:t>2026. 05. 09.</a:t>
            </a:fld>
            <a:endParaRPr lang="en-US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u"/>
              <a:t>Mintaszöveg szerkesztése</a:t>
            </a:r>
            <a:endParaRPr lang="en-US"/>
          </a:p>
          <a:p>
            <a:pPr lvl="1" rtl="0"/>
            <a:r>
              <a:rPr lang="hu"/>
              <a:t>Második szint</a:t>
            </a:r>
          </a:p>
          <a:p>
            <a:pPr lvl="2" rtl="0"/>
            <a:r>
              <a:rPr lang="hu"/>
              <a:t>Harmadik szint</a:t>
            </a:r>
          </a:p>
          <a:p>
            <a:pPr lvl="3" rtl="0"/>
            <a:r>
              <a:rPr lang="hu"/>
              <a:t>Negyedik szint</a:t>
            </a:r>
          </a:p>
          <a:p>
            <a:pPr lvl="4" rtl="0"/>
            <a:r>
              <a:rPr lang="hu"/>
              <a:t>Ötödik szint</a:t>
            </a: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8" name="Dátum helye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DBBACF-7D59-4C09-8A13-44D0181A435A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9" name="Élőláb helye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Dia számának helye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Dátum helye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59A803-987E-4B65-903F-6E262CC9AC91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9" name="Élőláb helye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Dia számának helye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C774C0-759F-4206-9FC4-1513DC3B7B44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9" name="Élőláb helye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Dia számának helye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E7CE26-0F92-425F-AAE2-085FB7D31021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ím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990B8C-6534-442D-A364-CFA264F82568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6D24DE-5611-49D0-ACEB-A949B958932D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DEA2F1-37BA-48B0-AC94-A709473EDAF5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8" name="Dátum helye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8E36CDD0-238B-4F40-902D-B0ABB84BD03D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10" name="Élőláb helye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Dia számának helye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Kép helyőrzője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050160C-9879-40AE-A525-CEAF600ABAE0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0126248-8C71-4D39-9544-09D417FBF935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átum helye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CE80B1-4D46-471D-BE8B-C33022AF0238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12" name="Élőláb helye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3" name="Dia számának helye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u"/>
              <a:t>Mintacím stílusának szerkesztése</a:t>
            </a:r>
            <a:endParaRPr lang="en-US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hu"/>
              <a:t>Mintaszöveg szerkesztése</a:t>
            </a:r>
          </a:p>
          <a:p>
            <a:pPr lvl="1" rtl="0"/>
            <a:r>
              <a:rPr lang="hu"/>
              <a:t>Második szint</a:t>
            </a:r>
          </a:p>
          <a:p>
            <a:pPr lvl="2" rtl="0"/>
            <a:r>
              <a:rPr lang="hu"/>
              <a:t>Harmadik szint</a:t>
            </a:r>
          </a:p>
          <a:p>
            <a:pPr lvl="3" rtl="0"/>
            <a:r>
              <a:rPr lang="hu"/>
              <a:t>Negyedik szint</a:t>
            </a:r>
          </a:p>
          <a:p>
            <a:pPr lvl="4" rtl="0"/>
            <a:r>
              <a:rPr lang="hu"/>
              <a:t>Ötödik szint</a:t>
            </a:r>
            <a:endParaRPr lang="en-US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73467763-A444-456E-9B90-780721D4CC30}" type="datetime1">
              <a:rPr lang="hu-HU" smtClean="0"/>
              <a:t>2026. 05. 09.</a:t>
            </a:fld>
            <a:endParaRPr lang="en-US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églalap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églalap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Téglalap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Téglalap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766021"/>
            <a:ext cx="10993549" cy="1263757"/>
          </a:xfrm>
        </p:spPr>
        <p:txBody>
          <a:bodyPr rtlCol="0">
            <a:normAutofit/>
          </a:bodyPr>
          <a:lstStyle/>
          <a:p>
            <a:pPr rtl="0"/>
            <a:r>
              <a:rPr lang="hu" dirty="0"/>
              <a:t>Az adatok szerepe a mesterséges intelligencia használatában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717" y="2203365"/>
            <a:ext cx="10993546" cy="468233"/>
          </a:xfrm>
        </p:spPr>
        <p:txBody>
          <a:bodyPr rtlCol="0">
            <a:normAutofit/>
          </a:bodyPr>
          <a:lstStyle/>
          <a:p>
            <a:pPr rtl="0"/>
            <a:r>
              <a:rPr lang="hu" dirty="0"/>
              <a:t>9. osztályok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Kép 5" descr="Egy embléma közelképe&#10;&#10;Automatikusan létrehozott leírás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  <p:pic>
        <p:nvPicPr>
          <p:cNvPr id="1026" name="Picture 2" descr="The Rise Of AI Will Force Data Scientists To Evolve Or Get Left Behind">
            <a:extLst>
              <a:ext uri="{FF2B5EF4-FFF2-40B4-BE49-F238E27FC236}">
                <a16:creationId xmlns:a16="http://schemas.microsoft.com/office/drawing/2014/main" id="{E3F2A2AD-07A0-439F-856E-5A8E82456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873" y="2729561"/>
            <a:ext cx="5483388" cy="37123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Data processing is influential for ML and AI Algorithms">
            <a:extLst>
              <a:ext uri="{FF2B5EF4-FFF2-40B4-BE49-F238E27FC236}">
                <a16:creationId xmlns:a16="http://schemas.microsoft.com/office/drawing/2014/main" id="{63ADDA8A-BC42-4276-9F04-E4D0F6CC7D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0" t="14946" r="20233" b="1194"/>
          <a:stretch/>
        </p:blipFill>
        <p:spPr bwMode="auto">
          <a:xfrm>
            <a:off x="252909" y="1617784"/>
            <a:ext cx="3692769" cy="443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100" y="702156"/>
            <a:ext cx="3727938" cy="739782"/>
          </a:xfrm>
        </p:spPr>
        <p:txBody>
          <a:bodyPr rtlCol="0">
            <a:normAutofit/>
          </a:bodyPr>
          <a:lstStyle/>
          <a:p>
            <a:pPr algn="ctr" rtl="0"/>
            <a:r>
              <a:rPr lang="hu" sz="3600" dirty="0"/>
              <a:t>MI az adat?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354FCDA0-7FFC-4780-BD3C-0C42B2F59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2527" y="1842429"/>
            <a:ext cx="4746945" cy="39808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800" dirty="0"/>
              <a:t>Az adat egy szám, egy név, egy mérés vagy bármilyen megfigyelés, amit rögzítünk és tárolunk. Önmagában egy adat gyakran csak egy "nyers" jelzés, de ha összefüggésbe hozzuk más adatokkal, információvá válik.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9F70FB66-F866-4C2E-ACEE-311E3B6CF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2052" y="1916291"/>
            <a:ext cx="3547740" cy="3833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artalom helye 4">
            <a:extLst>
              <a:ext uri="{FF2B5EF4-FFF2-40B4-BE49-F238E27FC236}">
                <a16:creationId xmlns:a16="http://schemas.microsoft.com/office/drawing/2014/main" id="{2EE83597-3F71-4DFE-9667-94C1CE161CC3}"/>
              </a:ext>
            </a:extLst>
          </p:cNvPr>
          <p:cNvSpPr txBox="1">
            <a:spLocks/>
          </p:cNvSpPr>
          <p:nvPr/>
        </p:nvSpPr>
        <p:spPr>
          <a:xfrm>
            <a:off x="378070" y="6047878"/>
            <a:ext cx="11561021" cy="7485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hu-HU" sz="2400" dirty="0">
                <a:highlight>
                  <a:srgbClr val="FFFF00"/>
                </a:highlight>
              </a:rPr>
              <a:t>Az adat önmagában nem információ, csak információ közlésére alkalmas jelek sorozata. Akkor válik információvá, ha megmondjuk, mire vonatkozik.</a:t>
            </a:r>
          </a:p>
        </p:txBody>
      </p:sp>
    </p:spTree>
    <p:extLst>
      <p:ext uri="{BB962C8B-B14F-4D97-AF65-F5344CB8AC3E}">
        <p14:creationId xmlns:p14="http://schemas.microsoft.com/office/powerpoint/2010/main" val="26378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538" y="620434"/>
            <a:ext cx="8159261" cy="739782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sz="3600" dirty="0"/>
              <a:t>MI határozza meg az adat értékét?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354FCDA0-7FFC-4780-BD3C-0C42B2F59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957" y="1728129"/>
            <a:ext cx="4746945" cy="439513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hu-HU" sz="2400" b="1" dirty="0"/>
              <a:t>Pontosság</a:t>
            </a:r>
            <a:r>
              <a:rPr lang="hu-HU" sz="2400" dirty="0"/>
              <a:t>: A hibás adat félrevezeti a döntéshozatalt.</a:t>
            </a:r>
          </a:p>
          <a:p>
            <a:pPr marL="0" indent="0" algn="just">
              <a:buNone/>
            </a:pPr>
            <a:r>
              <a:rPr lang="hu-HU" sz="2400" b="1" dirty="0"/>
              <a:t>Aktualitás/frissesség: </a:t>
            </a:r>
            <a:r>
              <a:rPr lang="hu-HU" sz="2400" dirty="0"/>
              <a:t>Egy tavalyi menetrenddel ma nem érünk oda a buszhoz.</a:t>
            </a:r>
          </a:p>
          <a:p>
            <a:pPr marL="0" indent="0" algn="just">
              <a:buNone/>
            </a:pPr>
            <a:r>
              <a:rPr lang="hu-HU" sz="2400" b="1" dirty="0"/>
              <a:t>Összehasonlíthatóság</a:t>
            </a:r>
            <a:r>
              <a:rPr lang="hu-HU" sz="2400" dirty="0"/>
              <a:t>: Csak akkor látunk fejlődést, ha tudjuk mihez viszonyítani (pl. a múlt havi eredményeinkhez).</a:t>
            </a:r>
          </a:p>
          <a:p>
            <a:pPr marL="0" indent="0" algn="just">
              <a:buNone/>
            </a:pPr>
            <a:r>
              <a:rPr lang="hu-HU" sz="2400" b="1" dirty="0"/>
              <a:t>Környezetbe </a:t>
            </a:r>
            <a:r>
              <a:rPr lang="hu-HU" sz="2400" b="1" dirty="0" err="1"/>
              <a:t>helyezhetőség</a:t>
            </a:r>
            <a:r>
              <a:rPr lang="hu-HU" sz="2400" dirty="0"/>
              <a:t>: Tudnunk kell, mit jelent az adott érték az adott helyzetben.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5585485-8F89-4CB2-833D-482DAB096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923" y="1811215"/>
            <a:ext cx="6323369" cy="421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8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538" y="620434"/>
            <a:ext cx="8159261" cy="739782"/>
          </a:xfrm>
        </p:spPr>
        <p:txBody>
          <a:bodyPr rtlCol="0">
            <a:normAutofit/>
          </a:bodyPr>
          <a:lstStyle/>
          <a:p>
            <a:pPr algn="ctr" rtl="0"/>
            <a:r>
              <a:rPr lang="hu" sz="3600" dirty="0"/>
              <a:t>Az adatok típusa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354FCDA0-7FFC-4780-BD3C-0C42B2F59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958" y="1728129"/>
            <a:ext cx="3997120" cy="43951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400" b="1" dirty="0"/>
              <a:t>Forrásadat: </a:t>
            </a:r>
            <a:r>
              <a:rPr lang="hu-HU" sz="2400" dirty="0"/>
              <a:t>az információ keletkezési helyén képződik, primer, vagy elsődleges adatnak nevezzük</a:t>
            </a:r>
          </a:p>
          <a:p>
            <a:pPr marL="0" indent="0" algn="just">
              <a:buNone/>
            </a:pPr>
            <a:r>
              <a:rPr lang="hu-HU" sz="2400" b="1" dirty="0"/>
              <a:t>Származtatott adat: </a:t>
            </a:r>
            <a:r>
              <a:rPr lang="hu-HU" sz="2400" dirty="0"/>
              <a:t>A forrásadatokból valamilyen számítási módszerrel képezzük, pl. összeadjuk a számokat. Másodlagos, vagy szekunder adatnak nevezzük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83FEE64-F1F6-4B62-AD60-4E8C0B503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238" y="2087372"/>
            <a:ext cx="653415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3" y="620434"/>
            <a:ext cx="9539653" cy="739782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sz="3600" dirty="0"/>
              <a:t>Milyen adatok kísérik a napi rutinjainkat?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354FCDA0-7FFC-4780-BD3C-0C42B2F59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079" y="1728129"/>
            <a:ext cx="5166496" cy="439513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2800" b="1" dirty="0"/>
              <a:t>Gyakorlati feladat:</a:t>
            </a:r>
          </a:p>
          <a:p>
            <a:pPr marL="0" indent="0" algn="just">
              <a:buNone/>
            </a:pPr>
            <a:r>
              <a:rPr lang="hu-HU" sz="2800" dirty="0"/>
              <a:t>Gondolj az elmúlt 24 órádra! Válaszd ki egy tevékenységedet (pl. játék, edzés, tanulás), és sorolj fel 3 olyan adatot, amit eközben generáltál vagy használtál. Írd le, miért volt hasznos számodra az az adat!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7899C9C-A282-47CC-B611-F949836D1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546" y="2066192"/>
            <a:ext cx="6172467" cy="395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5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3" y="620434"/>
            <a:ext cx="9539653" cy="739782"/>
          </a:xfrm>
        </p:spPr>
        <p:txBody>
          <a:bodyPr rtlCol="0">
            <a:normAutofit/>
          </a:bodyPr>
          <a:lstStyle/>
          <a:p>
            <a:pPr algn="ctr" rtl="0"/>
            <a:r>
              <a:rPr lang="hu" sz="3600" dirty="0"/>
              <a:t>Az MI hasznossága az adatelemzésben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606F18A-810F-4ADF-9690-02702F684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91235"/>
            <a:ext cx="11029615" cy="482749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sz="2800" dirty="0"/>
              <a:t>Az MI hihetetlen mennyiségű adatot képes feldolgozni nagyon gyorsan:</a:t>
            </a:r>
          </a:p>
          <a:p>
            <a:pPr marL="0" indent="0" algn="just">
              <a:buNone/>
            </a:pPr>
            <a:r>
              <a:rPr lang="hu-HU" sz="2800" dirty="0"/>
              <a:t>Ember: 10 perc alatt átlag 100 adat &lt;-&gt; MI: 1-10 mp alatt 1 millió adat</a:t>
            </a:r>
          </a:p>
          <a:p>
            <a:pPr marL="0" indent="0" algn="just">
              <a:buNone/>
            </a:pPr>
            <a:r>
              <a:rPr lang="hu-HU" sz="2800" dirty="0"/>
              <a:t>Az ember egyedi adatokra emlékszik	, az MI képes </a:t>
            </a:r>
            <a:r>
              <a:rPr lang="hu-HU" sz="2800" dirty="0" err="1"/>
              <a:t>mintázatokat</a:t>
            </a:r>
            <a:r>
              <a:rPr lang="hu-HU" sz="2800" dirty="0"/>
              <a:t> keresni a tömeges adathalmazban</a:t>
            </a:r>
          </a:p>
          <a:p>
            <a:pPr marL="0" indent="0" algn="just">
              <a:buNone/>
            </a:pPr>
            <a:r>
              <a:rPr lang="hu-HU" sz="2800" dirty="0"/>
              <a:t>Észreveszi az ismétlődő jelenségeket, és előrejelzéseket is tud készíteni.</a:t>
            </a:r>
          </a:p>
          <a:p>
            <a:pPr marL="0" indent="0" algn="just">
              <a:buNone/>
            </a:pPr>
            <a:endParaRPr lang="hu-HU" sz="2800" dirty="0"/>
          </a:p>
          <a:p>
            <a:pPr marL="0" indent="0" algn="just">
              <a:buNone/>
            </a:pPr>
            <a:r>
              <a:rPr lang="hu-HU" sz="2800" b="1" dirty="0">
                <a:highlight>
                  <a:srgbClr val="FFFF00"/>
                </a:highlight>
              </a:rPr>
              <a:t>Az MI nem helyettesíti az emberi gondolkodást — hanem segít olyan adatmennyiségek elemzésében, amelyek túl nagyok lennének az ember számára.</a:t>
            </a:r>
          </a:p>
        </p:txBody>
      </p:sp>
    </p:spTree>
    <p:extLst>
      <p:ext uri="{BB962C8B-B14F-4D97-AF65-F5344CB8AC3E}">
        <p14:creationId xmlns:p14="http://schemas.microsoft.com/office/powerpoint/2010/main" val="2245378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3" y="620434"/>
            <a:ext cx="9539653" cy="739782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sz="3600" dirty="0"/>
              <a:t>CHATGPT ADATELEMZÉS: EXCEL MINTAFELADAT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F02A808C-64D4-489B-92A4-9414F17E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707" y="1507406"/>
            <a:ext cx="7184963" cy="4730160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211CD67B-9FE2-4FB8-AE03-A9262CB229B0}"/>
              </a:ext>
            </a:extLst>
          </p:cNvPr>
          <p:cNvSpPr txBox="1"/>
          <p:nvPr/>
        </p:nvSpPr>
        <p:spPr>
          <a:xfrm>
            <a:off x="403412" y="1756522"/>
            <a:ext cx="3397623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hu-HU" sz="2800" dirty="0"/>
              <a:t>Kik a bukásra állók?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hu-HU" sz="2800" dirty="0"/>
              <a:t>Kik azok, akik az utóbbi időben rontottak?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hu-HU" sz="2800" dirty="0"/>
              <a:t>Kik a jó tanulók?</a:t>
            </a:r>
          </a:p>
          <a:p>
            <a:pPr>
              <a:spcAft>
                <a:spcPts val="1800"/>
              </a:spcAft>
            </a:pPr>
            <a:r>
              <a:rPr lang="hu-HU" sz="2800" i="1" dirty="0"/>
              <a:t>A választ a nevek felsorolásával kérem!</a:t>
            </a:r>
          </a:p>
        </p:txBody>
      </p:sp>
    </p:spTree>
    <p:extLst>
      <p:ext uri="{BB962C8B-B14F-4D97-AF65-F5344CB8AC3E}">
        <p14:creationId xmlns:p14="http://schemas.microsoft.com/office/powerpoint/2010/main" val="179190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3" y="772336"/>
            <a:ext cx="9539653" cy="739782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sz="3600" dirty="0"/>
              <a:t>CHATGPT VÁLASZ: EXCEL MINTAFELADAT</a:t>
            </a:r>
            <a:br>
              <a:rPr lang="hu" sz="3600" dirty="0"/>
            </a:br>
            <a:r>
              <a:rPr lang="hu" sz="2200" dirty="0"/>
              <a:t>Válaszidő 1 másodperc</a:t>
            </a:r>
            <a:endParaRPr lang="hu" sz="36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211DE7B-0028-4748-9923-66F2101BB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125" y="1675631"/>
            <a:ext cx="272527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Bukásra állók / erősen veszélyeztetettek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(gyenge átlag vagy nagyon rossz utóbbi eredmények)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Zarándok Géza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Lakatos </a:t>
            </a:r>
            <a:r>
              <a:rPr kumimoji="0" lang="hu-HU" altLang="hu-H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Rikárdó</a:t>
            </a: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Beke Dénes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Ende</a:t>
            </a: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Éva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Kimli</a:t>
            </a: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Tamás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CDD61C9-3659-4FA6-B91B-D6F6ED7B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8124" y="1675631"/>
            <a:ext cx="372035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b="1" dirty="0">
                <a:latin typeface="Arial" panose="020B0604020202020204" pitchFamily="34" charset="0"/>
              </a:rPr>
              <a:t>Akik az utóbbi időben rontottak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b="1" dirty="0">
                <a:latin typeface="Arial" panose="020B0604020202020204" pitchFamily="34" charset="0"/>
              </a:rPr>
              <a:t>(az év eleji eredményeik jobbak voltak, mint a legutóbbiak)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 err="1">
                <a:latin typeface="Arial" panose="020B0604020202020204" pitchFamily="34" charset="0"/>
              </a:rPr>
              <a:t>Ende</a:t>
            </a:r>
            <a:r>
              <a:rPr lang="hu-HU" altLang="hu-HU" dirty="0">
                <a:latin typeface="Arial" panose="020B0604020202020204" pitchFamily="34" charset="0"/>
              </a:rPr>
              <a:t> Éva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 err="1">
                <a:latin typeface="Arial" panose="020B0604020202020204" pitchFamily="34" charset="0"/>
              </a:rPr>
              <a:t>Kenderesi</a:t>
            </a:r>
            <a:r>
              <a:rPr lang="hu-HU" altLang="hu-HU" dirty="0">
                <a:latin typeface="Arial" panose="020B0604020202020204" pitchFamily="34" charset="0"/>
              </a:rPr>
              <a:t> Melinda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 err="1">
                <a:latin typeface="Arial" panose="020B0604020202020204" pitchFamily="34" charset="0"/>
              </a:rPr>
              <a:t>Kimli</a:t>
            </a:r>
            <a:r>
              <a:rPr lang="hu-HU" altLang="hu-HU" dirty="0">
                <a:latin typeface="Arial" panose="020B0604020202020204" pitchFamily="34" charset="0"/>
              </a:rPr>
              <a:t> Tamás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>
                <a:latin typeface="Arial" panose="020B0604020202020204" pitchFamily="34" charset="0"/>
              </a:rPr>
              <a:t>Seftes Levente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 err="1">
                <a:latin typeface="Arial" panose="020B0604020202020204" pitchFamily="34" charset="0"/>
              </a:rPr>
              <a:t>Teszneki</a:t>
            </a:r>
            <a:r>
              <a:rPr lang="hu-HU" altLang="hu-HU" dirty="0">
                <a:latin typeface="Arial" panose="020B0604020202020204" pitchFamily="34" charset="0"/>
              </a:rPr>
              <a:t> Aladár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>
                <a:latin typeface="Arial" panose="020B0604020202020204" pitchFamily="34" charset="0"/>
              </a:rPr>
              <a:t>Tóth Gábor </a:t>
            </a:r>
            <a:endParaRPr lang="hu-HU" altLang="hu-HU" b="1" dirty="0">
              <a:latin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DB68449-BE9E-4D0D-855C-A059A9388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995" y="1777483"/>
            <a:ext cx="264687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b="1" dirty="0">
                <a:latin typeface="Arial" panose="020B0604020202020204" pitchFamily="34" charset="0"/>
              </a:rPr>
              <a:t>Jó tanulók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b="1" dirty="0">
                <a:latin typeface="Arial" panose="020B0604020202020204" pitchFamily="34" charset="0"/>
              </a:rPr>
              <a:t>(tartósan magas átlag)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>
                <a:latin typeface="Arial" panose="020B0604020202020204" pitchFamily="34" charset="0"/>
              </a:rPr>
              <a:t>Kékesi Imola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>
                <a:latin typeface="Arial" panose="020B0604020202020204" pitchFamily="34" charset="0"/>
              </a:rPr>
              <a:t>Márványos Tiara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>
                <a:latin typeface="Arial" panose="020B0604020202020204" pitchFamily="34" charset="0"/>
              </a:rPr>
              <a:t>Sas Márton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dirty="0" err="1">
                <a:latin typeface="Arial" panose="020B0604020202020204" pitchFamily="34" charset="0"/>
              </a:rPr>
              <a:t>Teszneki</a:t>
            </a:r>
            <a:r>
              <a:rPr lang="hu-HU" altLang="hu-HU" dirty="0">
                <a:latin typeface="Arial" panose="020B0604020202020204" pitchFamily="34" charset="0"/>
              </a:rPr>
              <a:t> Aladár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b="1" dirty="0">
              <a:latin typeface="Arial" panose="020B0604020202020204" pitchFamily="34" charset="0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CEBB4CAD-E32A-4F15-ADC6-8304611A7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854" y="4537954"/>
            <a:ext cx="5195146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b="1" i="1" dirty="0">
                <a:latin typeface="Arial" panose="020B0604020202020204" pitchFamily="34" charset="0"/>
              </a:rPr>
              <a:t>Ez 23 tanuló adata volt.</a:t>
            </a:r>
            <a:br>
              <a:rPr lang="hu-HU" altLang="hu-HU" b="1" i="1" dirty="0">
                <a:latin typeface="Arial" panose="020B0604020202020204" pitchFamily="34" charset="0"/>
              </a:rPr>
            </a:br>
            <a:r>
              <a:rPr lang="hu-HU" altLang="hu-HU" b="1" i="1" dirty="0">
                <a:latin typeface="Arial" panose="020B0604020202020204" pitchFamily="34" charset="0"/>
              </a:rPr>
              <a:t>Egy valódi iskolarendszerben több száz vagy több ezer diák, több tantárgy, sok évnyi adat,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b="1" i="1" dirty="0">
                <a:latin typeface="Arial" panose="020B0604020202020204" pitchFamily="34" charset="0"/>
              </a:rPr>
              <a:t>hiányzások, dolgozatok, viselkedési adatok, melyek elemzése néhány másodperc. </a:t>
            </a:r>
            <a:br>
              <a:rPr lang="hu-HU" altLang="hu-HU" b="1" i="1" dirty="0">
                <a:latin typeface="Arial" panose="020B0604020202020204" pitchFamily="34" charset="0"/>
              </a:rPr>
            </a:br>
            <a:r>
              <a:rPr lang="hu-HU" altLang="hu-HU" b="1" i="1" dirty="0">
                <a:latin typeface="Arial" panose="020B0604020202020204" pitchFamily="34" charset="0"/>
              </a:rPr>
              <a:t>	A tanároknak meddig tartana?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b="1" dirty="0">
              <a:latin typeface="Arial" panose="020B0604020202020204" pitchFamily="34" charset="0"/>
            </a:endParaRP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FF7358E0-5225-49F9-B50F-3063710AE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269" y="4496201"/>
            <a:ext cx="3763398" cy="21148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87146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3" y="620434"/>
            <a:ext cx="9539653" cy="739782"/>
          </a:xfrm>
        </p:spPr>
        <p:txBody>
          <a:bodyPr rtlCol="0">
            <a:normAutofit/>
          </a:bodyPr>
          <a:lstStyle/>
          <a:p>
            <a:pPr algn="ctr" rtl="0"/>
            <a:r>
              <a:rPr lang="hu" sz="3600" dirty="0"/>
              <a:t>Az MI hasznossága az adatelemzésben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354FCDA0-7FFC-4780-BD3C-0C42B2F59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02" y="1842429"/>
            <a:ext cx="5166496" cy="439513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2400" b="1" dirty="0"/>
              <a:t>Gyakorlati példák</a:t>
            </a:r>
          </a:p>
          <a:p>
            <a:pPr marL="0" indent="0">
              <a:buNone/>
            </a:pPr>
            <a:r>
              <a:rPr lang="hu-HU" sz="1800" b="1" dirty="0"/>
              <a:t>Intelligens készletgazdálkodás és kereslet-előrejelzés</a:t>
            </a:r>
          </a:p>
          <a:p>
            <a:pPr marL="0" indent="0" algn="just">
              <a:buNone/>
            </a:pPr>
            <a:r>
              <a:rPr lang="hu-HU" sz="1800" dirty="0"/>
              <a:t>A kereskedelmi és logisztikai adatbázisok (korábbi eladások, szezonális trendek, raktárkészlet, sőt az időjárás-jelentések) összevetésével az MI pontosan megjósolja, miből mekkora készletre lesz szükség. Egy logisztikai központban az MI képes kiszámítani, hogy a következő héten várható hirtelen lehűlés miatt 30%-kal több fűtéstechnikai eszközre lesz szükség, így </a:t>
            </a:r>
            <a:r>
              <a:rPr lang="hu-HU" sz="1800" b="1" dirty="0"/>
              <a:t>automatikusan optimalizálja a szállítást és a raktározást</a:t>
            </a:r>
            <a:r>
              <a:rPr lang="hu-HU" sz="1800" dirty="0"/>
              <a:t>, elkerülve a felesleges készletfelhalmozást vagy a hiányt.</a:t>
            </a:r>
          </a:p>
          <a:p>
            <a:pPr marL="0" indent="0" algn="just">
              <a:buNone/>
            </a:pPr>
            <a:endParaRPr lang="hu-HU" sz="1800" b="1" dirty="0"/>
          </a:p>
        </p:txBody>
      </p:sp>
      <p:sp>
        <p:nvSpPr>
          <p:cNvPr id="6" name="Tartalom helye 4">
            <a:extLst>
              <a:ext uri="{FF2B5EF4-FFF2-40B4-BE49-F238E27FC236}">
                <a16:creationId xmlns:a16="http://schemas.microsoft.com/office/drawing/2014/main" id="{C8DB62A2-75CD-4EE9-9B42-32B96B0CFFA3}"/>
              </a:ext>
            </a:extLst>
          </p:cNvPr>
          <p:cNvSpPr txBox="1">
            <a:spLocks/>
          </p:cNvSpPr>
          <p:nvPr/>
        </p:nvSpPr>
        <p:spPr>
          <a:xfrm>
            <a:off x="6297506" y="2118946"/>
            <a:ext cx="5166496" cy="41186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b="1" dirty="0"/>
              <a:t>Oktatás: Adaptív tanulási útvonalak</a:t>
            </a:r>
          </a:p>
          <a:p>
            <a:pPr marL="0" indent="0" algn="just">
              <a:buNone/>
            </a:pPr>
            <a:r>
              <a:rPr lang="hu-HU" sz="1800" dirty="0"/>
              <a:t>Az oktatási keretrendszerek adatbázisaiban tárolt hallgatói adatok (teszteredmények, feladatmegoldási idő, elakadások pontjai) alapján az MI </a:t>
            </a:r>
            <a:r>
              <a:rPr lang="hu-HU" sz="1800" b="1" dirty="0"/>
              <a:t>személyre szabott tananyagot</a:t>
            </a:r>
            <a:r>
              <a:rPr lang="hu-HU" sz="1800" dirty="0"/>
              <a:t> generál. Ha az adatbázis azt mutatja, hogy egy diák rendszeresen hibázik a tört számok szorzásánál, az MI automatikusan több gyakorlófeladatot és magyarázó videót dob fel számára ebből a specifikus témakörből, mielőtt </a:t>
            </a:r>
            <a:r>
              <a:rPr lang="hu-HU" sz="1800" dirty="0" err="1"/>
              <a:t>továbbengedné</a:t>
            </a:r>
            <a:r>
              <a:rPr lang="hu-HU" sz="1800" dirty="0"/>
              <a:t> a bonyolultabb egyenletekhez.</a:t>
            </a:r>
          </a:p>
          <a:p>
            <a:pPr marL="0" indent="0" algn="just">
              <a:buFont typeface="Wingdings 2" panose="05020102010507070707" pitchFamily="18" charset="2"/>
              <a:buNone/>
            </a:pPr>
            <a:endParaRPr lang="hu-HU" sz="1800" b="1" dirty="0"/>
          </a:p>
        </p:txBody>
      </p:sp>
    </p:spTree>
    <p:extLst>
      <p:ext uri="{BB962C8B-B14F-4D97-AF65-F5344CB8AC3E}">
        <p14:creationId xmlns:p14="http://schemas.microsoft.com/office/powerpoint/2010/main" val="52385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3" y="620434"/>
            <a:ext cx="9539653" cy="739782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hu" sz="3600" dirty="0"/>
              <a:t>Az MI hasznossága az adatelemzésben II.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354FCDA0-7FFC-4780-BD3C-0C42B2F59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02" y="1842429"/>
            <a:ext cx="5166496" cy="474300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dirty="0"/>
              <a:t>Gyakorlati példák</a:t>
            </a:r>
            <a:endParaRPr lang="hu-HU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dirty="0"/>
              <a:t>Egészségügy – betegségek korai felismerése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Az MI több millió röntgen-, CT- vagy MR-felvételt tud összehasonlítani.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dirty="0"/>
              <a:t>Példa: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hu-HU" sz="1800" dirty="0"/>
              <a:t>tüdőrák felismerése röntgenen,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hu-HU" sz="1800" dirty="0"/>
              <a:t>bőrrák felismerése fényképekről,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hu-HU" sz="1800" dirty="0"/>
              <a:t>szemészeti betegségek felismerése retinafotókon.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dirty="0"/>
              <a:t>Korábban: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Az orvosok egyenként nézték át a képeket,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sok idő kellett,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néha nehéz volt </a:t>
            </a:r>
            <a:r>
              <a:rPr lang="hu-HU" sz="1800" dirty="0" err="1"/>
              <a:t>észrevenni</a:t>
            </a:r>
            <a:r>
              <a:rPr lang="hu-HU" sz="1800" dirty="0"/>
              <a:t> az apró eltéréseket.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dirty="0"/>
              <a:t>MI-vel: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másodpercek alatt több ezer képet elemez,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kiszúrhat nagyon apró </a:t>
            </a:r>
            <a:r>
              <a:rPr lang="hu-HU" sz="1800" dirty="0" err="1"/>
              <a:t>mintázatokat</a:t>
            </a:r>
            <a:r>
              <a:rPr lang="hu-HU" sz="1800" dirty="0"/>
              <a:t> is,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segíthet korábban </a:t>
            </a:r>
            <a:r>
              <a:rPr lang="hu-HU" sz="1800" dirty="0" err="1"/>
              <a:t>észrevenni</a:t>
            </a:r>
            <a:r>
              <a:rPr lang="hu-HU" sz="1800" dirty="0"/>
              <a:t> a betegséget.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hu-HU" sz="1800" b="1" dirty="0"/>
          </a:p>
        </p:txBody>
      </p:sp>
      <p:sp>
        <p:nvSpPr>
          <p:cNvPr id="6" name="Tartalom helye 4">
            <a:extLst>
              <a:ext uri="{FF2B5EF4-FFF2-40B4-BE49-F238E27FC236}">
                <a16:creationId xmlns:a16="http://schemas.microsoft.com/office/drawing/2014/main" id="{C8DB62A2-75CD-4EE9-9B42-32B96B0CFFA3}"/>
              </a:ext>
            </a:extLst>
          </p:cNvPr>
          <p:cNvSpPr txBox="1">
            <a:spLocks/>
          </p:cNvSpPr>
          <p:nvPr/>
        </p:nvSpPr>
        <p:spPr>
          <a:xfrm>
            <a:off x="6719537" y="2092569"/>
            <a:ext cx="5166496" cy="3186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dirty="0"/>
              <a:t>Közlekedés és navigáció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A navigációs rendszerek folyamatosan elemzik: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több millió autó mozgását,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sebességét,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dugókat,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baleseteket.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dirty="0"/>
              <a:t>Emiatt tudja például: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megmondani, hol van dugó,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új útvonalat ajánlani,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becsülni az érkezési időt.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Ez valós időben történik.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None/>
            </a:pPr>
            <a:endParaRPr lang="hu-HU" sz="1800" b="1" dirty="0"/>
          </a:p>
        </p:txBody>
      </p:sp>
    </p:spTree>
    <p:extLst>
      <p:ext uri="{BB962C8B-B14F-4D97-AF65-F5344CB8AC3E}">
        <p14:creationId xmlns:p14="http://schemas.microsoft.com/office/powerpoint/2010/main" val="80693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3" y="620434"/>
            <a:ext cx="9539653" cy="739782"/>
          </a:xfrm>
        </p:spPr>
        <p:txBody>
          <a:bodyPr rtlCol="0">
            <a:normAutofit/>
          </a:bodyPr>
          <a:lstStyle/>
          <a:p>
            <a:pPr algn="ctr" rtl="0"/>
            <a:r>
              <a:rPr lang="hu" sz="3600" dirty="0"/>
              <a:t>Az MI szenzációs felfedezése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EB44171-2933-4DAD-B171-9504C514D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11757"/>
            <a:ext cx="6133373" cy="4851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Google </a:t>
            </a:r>
            <a:r>
              <a:rPr lang="hu-HU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DeepMind</a:t>
            </a:r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által fejlesztett </a:t>
            </a:r>
            <a:r>
              <a:rPr lang="hu-HU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AlphaFold</a:t>
            </a:r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2022-ben rengeteg biológiai adat elemzésével képes lett nagyon pontosan megjósolni fehérjék 3D szerkezetét. Ez akkora áttörés volt, hogy a technológia fejlesztői tudományos Nobel-díjat is kaptak érte. </a:t>
            </a:r>
          </a:p>
          <a:p>
            <a:pPr marL="0" indent="0">
              <a:buNone/>
            </a:pPr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Ez azért óriási dolog, mert a biológiában évtizedekig hatalmas probléma volt megérteni, hogyan „hajtogatódnak” térbeli alakzattá a fehérjék. Márpedig:</a:t>
            </a:r>
          </a:p>
          <a:p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betegségek, </a:t>
            </a:r>
          </a:p>
          <a:p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gyógyszerek, </a:t>
            </a:r>
          </a:p>
          <a:p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 emberi sejtek működése </a:t>
            </a:r>
          </a:p>
          <a:p>
            <a:pPr marL="0" indent="0">
              <a:buNone/>
            </a:pPr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mind nagyrészt fehérjéken múlik.</a:t>
            </a:r>
          </a:p>
          <a:p>
            <a:pPr marL="0" indent="0">
              <a:buNone/>
            </a:pPr>
            <a:r>
              <a:rPr lang="hu-H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Régen egyetlen fehérje szerkezetének meghatározása hónapokig, vagy akár évekig is tarthatott laborban. 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8B6D758-FEF0-4E95-B475-03F6B573F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175" y="1611757"/>
            <a:ext cx="4935763" cy="52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46574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33_TF33552983" id="{B3EE83EE-CCFB-4CB3-9AFB-F793C354D2BB}" vid="{A0A712A1-0E18-4ECB-AC9C-D8B615D25E2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{2C7AA01C-2CEF-49FF-9A78-0CD32BCF51A8}TF201209c3-d067-44f9-a26f-c8f216c443133f56370f_win32-6e0c0817a995</Template>
  <TotalTime>0</TotalTime>
  <Words>835</Words>
  <Application>Microsoft Office PowerPoint</Application>
  <PresentationFormat>Szélesvásznú</PresentationFormat>
  <Paragraphs>93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8" baseType="lpstr">
      <vt:lpstr>Arial</vt:lpstr>
      <vt:lpstr>Calibri</vt:lpstr>
      <vt:lpstr>Franklin Gothic Book</vt:lpstr>
      <vt:lpstr>Franklin Gothic Demi</vt:lpstr>
      <vt:lpstr>Wingdings</vt:lpstr>
      <vt:lpstr>Wingdings 2</vt:lpstr>
      <vt:lpstr>DividendVTI</vt:lpstr>
      <vt:lpstr>Az adatok szerepe a mesterséges intelligencia használatában</vt:lpstr>
      <vt:lpstr>MI az adat?</vt:lpstr>
      <vt:lpstr>MI határozza meg az adat értékét?</vt:lpstr>
      <vt:lpstr>Az adatok típusa</vt:lpstr>
      <vt:lpstr>Milyen adatok kísérik a napi rutinjainkat?</vt:lpstr>
      <vt:lpstr>Az MI hasznossága az adatelemzésben</vt:lpstr>
      <vt:lpstr>CHATGPT ADATELEMZÉS: EXCEL MINTAFELADAT</vt:lpstr>
      <vt:lpstr>CHATGPT VÁLASZ: EXCEL MINTAFELADAT Válaszidő 1 másodperc</vt:lpstr>
      <vt:lpstr>Az MI hasznossága az adatelemzésben</vt:lpstr>
      <vt:lpstr>Az MI hasznossága az adatelemzésben II.</vt:lpstr>
      <vt:lpstr>Az MI szenzációs felfedezése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adatok szerepe a mesterséges intelligencia használatában</dc:title>
  <dc:creator>INFTAN</dc:creator>
  <cp:lastModifiedBy>INFTAN</cp:lastModifiedBy>
  <cp:revision>26</cp:revision>
  <dcterms:created xsi:type="dcterms:W3CDTF">2026-05-08T08:44:18Z</dcterms:created>
  <dcterms:modified xsi:type="dcterms:W3CDTF">2026-05-09T09:06:58Z</dcterms:modified>
</cp:coreProperties>
</file>