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36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ctglobal.hu/iparagi-megoldasok/ai-vizfogyasztas-adatkozpont-energia-chipgyartas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ictglobal.hu/iparagi-megoldasok/dronokkal-es-mesterseges-intelligenciaval-segitik-az-erdotuzek-megelozeset/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iprm.com/hu/oktatas/ai-es-allatok/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app=desktop&amp;v=Lfzhxl05Zcw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youtube.com/watch?v=3oXdTiizHAc" TargetMode="External"/><Relationship Id="rId5" Type="http://schemas.openxmlformats.org/officeDocument/2006/relationships/hyperlink" Target="https://www.youtube.com/watch?v=WjHfyNa3fUQ" TargetMode="External"/><Relationship Id="rId4" Type="http://schemas.openxmlformats.org/officeDocument/2006/relationships/hyperlink" Target="https://www.youtube.com/shorts/egs0F-jOWH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The Future of AI Help Climate Change Mitig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368300" y="206072"/>
            <a:ext cx="10407650" cy="1681844"/>
          </a:xfrm>
        </p:spPr>
        <p:txBody>
          <a:bodyPr>
            <a:noAutofit/>
          </a:bodyPr>
          <a:lstStyle/>
          <a:p>
            <a:r>
              <a:rPr lang="hu-HU" sz="6000" dirty="0">
                <a:latin typeface="Calibri" panose="020F0502020204030204" pitchFamily="34" charset="0"/>
                <a:cs typeface="Calibri" panose="020F0502020204030204" pitchFamily="34" charset="0"/>
              </a:rPr>
              <a:t>Az MI a természetben és a környezetvédelemben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9180512" y="5457675"/>
            <a:ext cx="2777445" cy="1038376"/>
          </a:xfrm>
        </p:spPr>
        <p:txBody>
          <a:bodyPr>
            <a:normAutofit/>
          </a:bodyPr>
          <a:lstStyle/>
          <a:p>
            <a:r>
              <a:rPr lang="hu-HU" sz="5400" dirty="0">
                <a:solidFill>
                  <a:schemeClr val="tx1"/>
                </a:solidFill>
              </a:rPr>
              <a:t>6. óra</a:t>
            </a:r>
          </a:p>
        </p:txBody>
      </p:sp>
      <p:sp>
        <p:nvSpPr>
          <p:cNvPr id="4" name="AutoShape 2" descr="The Future of AI Help Climate Change Mitigation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61487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4211" y="400051"/>
            <a:ext cx="8534400" cy="1143000"/>
          </a:xfrm>
          <a:effectLst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u-HU" sz="6000" dirty="0">
                <a:latin typeface="Calibri" panose="020F0502020204030204" pitchFamily="34" charset="0"/>
                <a:cs typeface="Calibri" panose="020F0502020204030204" pitchFamily="34" charset="0"/>
              </a:rPr>
              <a:t>Hasznos, vagy káros?</a:t>
            </a:r>
          </a:p>
        </p:txBody>
      </p:sp>
      <p:pic>
        <p:nvPicPr>
          <p:cNvPr id="2050" name="Picture 2" descr="Nemesacél medál kétélű kard | Angyalidemoni.h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9300" y="266701"/>
            <a:ext cx="1865312" cy="1865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zövegdoboz 4"/>
          <p:cNvSpPr txBox="1"/>
          <p:nvPr/>
        </p:nvSpPr>
        <p:spPr>
          <a:xfrm>
            <a:off x="684211" y="1635871"/>
            <a:ext cx="7534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Biodiverzitás-monitorozás</a:t>
            </a:r>
            <a:r>
              <a:rPr lang="hu-HU" sz="2400" b="1" dirty="0">
                <a:latin typeface="Calibri" panose="020F0502020204030204" pitchFamily="34" charset="0"/>
                <a:cs typeface="Calibri" panose="020F0502020204030204" pitchFamily="34" charset="0"/>
              </a:rPr>
              <a:t>  (</a:t>
            </a: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Wildlife </a:t>
            </a:r>
            <a:r>
              <a:rPr lang="hu-HU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Insights</a:t>
            </a: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,  </a:t>
            </a:r>
            <a:r>
              <a:rPr lang="hu-HU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SpeciesNet</a:t>
            </a:r>
            <a:r>
              <a:rPr lang="hu-HU" sz="2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11" y="2195784"/>
            <a:ext cx="7534275" cy="43053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803074">
            <a:off x="8716412" y="1824348"/>
            <a:ext cx="2992631" cy="170241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1" name="Szorzás 10"/>
          <p:cNvSpPr/>
          <p:nvPr/>
        </p:nvSpPr>
        <p:spPr>
          <a:xfrm rot="2877272">
            <a:off x="7783603" y="2152994"/>
            <a:ext cx="4226185" cy="1045123"/>
          </a:xfrm>
          <a:prstGeom prst="mathMultiply">
            <a:avLst/>
          </a:prstGeom>
          <a:solidFill>
            <a:schemeClr val="accent6">
              <a:alpha val="76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64046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27957" y="266701"/>
            <a:ext cx="8534400" cy="1143000"/>
          </a:xfrm>
          <a:effectLst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u-HU" sz="6000" dirty="0">
                <a:latin typeface="Calibri" panose="020F0502020204030204" pitchFamily="34" charset="0"/>
                <a:cs typeface="Calibri" panose="020F0502020204030204" pitchFamily="34" charset="0"/>
              </a:rPr>
              <a:t>Hasznos, vagy káros?</a:t>
            </a:r>
          </a:p>
        </p:txBody>
      </p:sp>
      <p:pic>
        <p:nvPicPr>
          <p:cNvPr id="2050" name="Picture 2" descr="Nemesacél medál kétélű kard | Angyalidemoni.h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9300" y="266701"/>
            <a:ext cx="1865312" cy="1865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zövegdoboz 4"/>
          <p:cNvSpPr txBox="1"/>
          <p:nvPr/>
        </p:nvSpPr>
        <p:spPr>
          <a:xfrm>
            <a:off x="527957" y="1586885"/>
            <a:ext cx="8378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/>
              <a:t>Az erdőirtás és az illegális tevékenységek megelőzése(</a:t>
            </a:r>
            <a:r>
              <a:rPr lang="hu-HU" dirty="0"/>
              <a:t>Forest </a:t>
            </a:r>
            <a:r>
              <a:rPr lang="hu-HU" dirty="0" err="1"/>
              <a:t>Foresight</a:t>
            </a:r>
            <a:r>
              <a:rPr lang="hu-HU" dirty="0"/>
              <a:t>)</a:t>
            </a:r>
            <a:endParaRPr lang="hu-H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803074">
            <a:off x="8716412" y="1824348"/>
            <a:ext cx="2992631" cy="170241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074" name="Picture 2" descr="AI for Forests: Monitoring &amp; 3D Dat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666" y="1956217"/>
            <a:ext cx="7975825" cy="476492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3076" name="Picture 4" descr="Forest surveillance - Innovation against deforestation | WW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1847" y="4128739"/>
            <a:ext cx="3665311" cy="24454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zorzás 9"/>
          <p:cNvSpPr/>
          <p:nvPr/>
        </p:nvSpPr>
        <p:spPr>
          <a:xfrm rot="2877272">
            <a:off x="7783603" y="2152994"/>
            <a:ext cx="4226185" cy="1045123"/>
          </a:xfrm>
          <a:prstGeom prst="mathMultiply">
            <a:avLst/>
          </a:prstGeom>
          <a:solidFill>
            <a:schemeClr val="accent6">
              <a:alpha val="76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01537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4211" y="400051"/>
            <a:ext cx="8534400" cy="1143000"/>
          </a:xfrm>
          <a:effectLst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u-HU" sz="6000" dirty="0">
                <a:latin typeface="Calibri" panose="020F0502020204030204" pitchFamily="34" charset="0"/>
                <a:cs typeface="Calibri" panose="020F0502020204030204" pitchFamily="34" charset="0"/>
              </a:rPr>
              <a:t>Hasznos, vagy káros?</a:t>
            </a:r>
          </a:p>
        </p:txBody>
      </p:sp>
      <p:pic>
        <p:nvPicPr>
          <p:cNvPr id="2050" name="Picture 2" descr="Nemesacél medál kétélű kard | Angyalidemoni.h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9300" y="266701"/>
            <a:ext cx="1865312" cy="1865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zövegdoboz 4"/>
          <p:cNvSpPr txBox="1"/>
          <p:nvPr/>
        </p:nvSpPr>
        <p:spPr>
          <a:xfrm>
            <a:off x="684211" y="1635871"/>
            <a:ext cx="75342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/>
              <a:t>Környezetvédelem:</a:t>
            </a:r>
            <a:r>
              <a:rPr lang="hu-HU" dirty="0"/>
              <a:t> A mesterséges intelligencia képes figyelni az olajszennyezéseket, műholdképek segítségével azonosítani az illegális halászatot, és feltérképezni az erdők szén-dioxid-sűrűségét, elősegítve a tengeri és szárazföldi ökoszisztémák védelmét.</a:t>
            </a: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803074">
            <a:off x="8716412" y="1824348"/>
            <a:ext cx="2992631" cy="170241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098" name="Picture 2" descr="Boo! It's Halloween. 🎃 So, we're shining a light on one of the scariest  threats lurking in our ocean: illegal, unreported and unregulated (IUU)  fishing. IUU fishing threatens marine ecosystems, coastal economi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1" y="2929020"/>
            <a:ext cx="1914525" cy="239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AI vs Oil Spills: How Tech Is Saving Our Oceans | chatgpt | grok | Openai |  Sam altma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011" y="2929020"/>
            <a:ext cx="6051325" cy="3404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Forest Carbon: Reliable, Scalable Carbon Estimates | Planet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8611" y="4032786"/>
            <a:ext cx="2681269" cy="2574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zorzás 9"/>
          <p:cNvSpPr/>
          <p:nvPr/>
        </p:nvSpPr>
        <p:spPr>
          <a:xfrm rot="2877272">
            <a:off x="7783603" y="2152994"/>
            <a:ext cx="4226185" cy="1045123"/>
          </a:xfrm>
          <a:prstGeom prst="mathMultiply">
            <a:avLst/>
          </a:prstGeom>
          <a:solidFill>
            <a:schemeClr val="accent6">
              <a:alpha val="76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47882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4211" y="400051"/>
            <a:ext cx="8534400" cy="1143000"/>
          </a:xfrm>
          <a:effectLst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u-HU" sz="6000" dirty="0">
                <a:latin typeface="Calibri" panose="020F0502020204030204" pitchFamily="34" charset="0"/>
                <a:cs typeface="Calibri" panose="020F0502020204030204" pitchFamily="34" charset="0"/>
              </a:rPr>
              <a:t>Hasznos, vagy káros?</a:t>
            </a:r>
          </a:p>
        </p:txBody>
      </p:sp>
      <p:pic>
        <p:nvPicPr>
          <p:cNvPr id="2050" name="Picture 2" descr="Nemesacél medál kétélű kard | Angyalidemoni.h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9300" y="266701"/>
            <a:ext cx="1865312" cy="1865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zövegdoboz 4"/>
          <p:cNvSpPr txBox="1"/>
          <p:nvPr/>
        </p:nvSpPr>
        <p:spPr>
          <a:xfrm>
            <a:off x="684211" y="1635871"/>
            <a:ext cx="7534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/>
              <a:t>Katasztrófavédelem:</a:t>
            </a:r>
            <a:r>
              <a:rPr lang="hu-HU" dirty="0"/>
              <a:t> A mesterséges intelligencia segít előre jelezni a természeti katasztrófákat</a:t>
            </a: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803074">
            <a:off x="8716412" y="1824348"/>
            <a:ext cx="2992631" cy="170241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0" name="Szorzás 9"/>
          <p:cNvSpPr/>
          <p:nvPr/>
        </p:nvSpPr>
        <p:spPr>
          <a:xfrm rot="2877272">
            <a:off x="7783603" y="2152994"/>
            <a:ext cx="4226185" cy="1045123"/>
          </a:xfrm>
          <a:prstGeom prst="mathMultiply">
            <a:avLst/>
          </a:prstGeom>
          <a:solidFill>
            <a:schemeClr val="accent6">
              <a:alpha val="76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5124" name="Picture 4" descr="How AI Predicts Disasters and Saves Lives Worldwide | WION Podcas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56" y="2375022"/>
            <a:ext cx="7250924" cy="407864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122" name="Picture 2" descr="Download Ai Generated, Nature, Hurricane. Royalty-Free Stock Illustration  Image - Pixaba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5903" y="4414951"/>
            <a:ext cx="4886097" cy="244304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434747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4211" y="400051"/>
            <a:ext cx="8534400" cy="1143000"/>
          </a:xfrm>
          <a:effectLst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u-HU" sz="6000" dirty="0">
                <a:latin typeface="Calibri" panose="020F0502020204030204" pitchFamily="34" charset="0"/>
                <a:cs typeface="Calibri" panose="020F0502020204030204" pitchFamily="34" charset="0"/>
              </a:rPr>
              <a:t>Hasznos, vagy káros?</a:t>
            </a:r>
          </a:p>
        </p:txBody>
      </p:sp>
      <p:pic>
        <p:nvPicPr>
          <p:cNvPr id="2050" name="Picture 2" descr="Nemesacél medál kétélű kard | Angyalidemoni.h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9300" y="266701"/>
            <a:ext cx="1865312" cy="1865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zövegdoboz 4"/>
          <p:cNvSpPr txBox="1"/>
          <p:nvPr/>
        </p:nvSpPr>
        <p:spPr>
          <a:xfrm>
            <a:off x="506186" y="1589461"/>
            <a:ext cx="79026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/>
              <a:t>Energiaoptimalizálás:</a:t>
            </a:r>
            <a:r>
              <a:rPr lang="hu-HU" dirty="0"/>
              <a:t> A mesterséges intelligencia erősíti az intelligens hálózatokat, kezeli az energiaelosztást és növeli a megújuló energiaforrások hatékonyságát, ami segít csökkenteni a szén-dioxid-kibocsátást.</a:t>
            </a: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803074">
            <a:off x="8716412" y="1824348"/>
            <a:ext cx="2992631" cy="170241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0" name="Szorzás 9"/>
          <p:cNvSpPr/>
          <p:nvPr/>
        </p:nvSpPr>
        <p:spPr>
          <a:xfrm rot="2877272">
            <a:off x="7783603" y="2152994"/>
            <a:ext cx="4226185" cy="1045123"/>
          </a:xfrm>
          <a:prstGeom prst="mathMultiply">
            <a:avLst/>
          </a:prstGeom>
          <a:solidFill>
            <a:schemeClr val="accent6">
              <a:alpha val="76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6146" name="Picture 2" descr="AI in Renewable Energy Optimiz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99" y="2836200"/>
            <a:ext cx="7587267" cy="3865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AI and Renewable Energy: Optimizing Solar and Wind Power Generati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4133" y="3745623"/>
            <a:ext cx="2955805" cy="2955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2601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4211" y="400051"/>
            <a:ext cx="8534400" cy="1143000"/>
          </a:xfrm>
          <a:effectLst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u-HU" sz="6000" dirty="0">
                <a:latin typeface="Calibri" panose="020F0502020204030204" pitchFamily="34" charset="0"/>
                <a:cs typeface="Calibri" panose="020F0502020204030204" pitchFamily="34" charset="0"/>
              </a:rPr>
              <a:t>Hasznos, vagy káros?</a:t>
            </a:r>
          </a:p>
        </p:txBody>
      </p:sp>
      <p:pic>
        <p:nvPicPr>
          <p:cNvPr id="2050" name="Picture 2" descr="Nemesacél medál kétélű kard | Angyalidemoni.h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9300" y="266701"/>
            <a:ext cx="1865312" cy="1865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zövegdoboz 4"/>
          <p:cNvSpPr txBox="1"/>
          <p:nvPr/>
        </p:nvSpPr>
        <p:spPr>
          <a:xfrm>
            <a:off x="506186" y="1589461"/>
            <a:ext cx="7902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/>
              <a:t>Gigantikus, egyre növekvő energiaigény</a:t>
            </a:r>
            <a:endParaRPr lang="hu-HU" dirty="0"/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803074">
            <a:off x="8716412" y="1824348"/>
            <a:ext cx="2992631" cy="170241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0" name="Szorzás 9"/>
          <p:cNvSpPr/>
          <p:nvPr/>
        </p:nvSpPr>
        <p:spPr>
          <a:xfrm rot="2529560">
            <a:off x="8371244" y="1667062"/>
            <a:ext cx="4226185" cy="1045123"/>
          </a:xfrm>
          <a:prstGeom prst="mathMultiply">
            <a:avLst/>
          </a:prstGeom>
          <a:solidFill>
            <a:schemeClr val="accent6">
              <a:alpha val="76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7170" name="Picture 2" descr="AI Will Drive Doubling of Data Center Energy Demand by 2030 | Scientific  Americ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87" y="2005203"/>
            <a:ext cx="5945941" cy="47016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Yes, AI will need a lot of energy, but most of it will be renewables, and  in the long-term it will more than pay off | by Enrique Dans | Enrique Dans  |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2947" y="3741541"/>
            <a:ext cx="5179515" cy="295972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620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4211" y="400051"/>
            <a:ext cx="8534400" cy="1143000"/>
          </a:xfrm>
          <a:effectLst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u-HU" sz="6000" dirty="0">
                <a:latin typeface="Calibri" panose="020F0502020204030204" pitchFamily="34" charset="0"/>
                <a:cs typeface="Calibri" panose="020F0502020204030204" pitchFamily="34" charset="0"/>
              </a:rPr>
              <a:t>Hasznos, vagy káros?</a:t>
            </a:r>
          </a:p>
        </p:txBody>
      </p:sp>
      <p:pic>
        <p:nvPicPr>
          <p:cNvPr id="2050" name="Picture 2" descr="Nemesacél medál kétélű kard | Angyalidemoni.h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9300" y="266701"/>
            <a:ext cx="1865312" cy="1865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zövegdoboz 4"/>
          <p:cNvSpPr txBox="1"/>
          <p:nvPr/>
        </p:nvSpPr>
        <p:spPr>
          <a:xfrm>
            <a:off x="506186" y="1589461"/>
            <a:ext cx="7902695" cy="923330"/>
          </a:xfrm>
          <a:prstGeom prst="rect">
            <a:avLst/>
          </a:prstGeom>
          <a:solidFill>
            <a:schemeClr val="tx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b="1" dirty="0">
                <a:hlinkClick r:id="rId3"/>
              </a:rPr>
              <a:t>Vízhiány</a:t>
            </a:r>
            <a:r>
              <a:rPr lang="hu-HU" b="1" dirty="0"/>
              <a:t>:</a:t>
            </a:r>
            <a:r>
              <a:rPr lang="hu-HU" dirty="0"/>
              <a:t> Az adatközpontok nagy mennyiségű vizet használnak a szerverek hűtésére. Ez gyakran előfordul a vízhiányos régiókban, nyomást gyakorolva a helyi erőforrásokra és ökoszisztémákra.</a:t>
            </a: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803074">
            <a:off x="8716412" y="1824348"/>
            <a:ext cx="2992631" cy="170241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0" name="Szorzás 9"/>
          <p:cNvSpPr/>
          <p:nvPr/>
        </p:nvSpPr>
        <p:spPr>
          <a:xfrm rot="2529560">
            <a:off x="8371244" y="1667062"/>
            <a:ext cx="4226185" cy="1045123"/>
          </a:xfrm>
          <a:prstGeom prst="mathMultiply">
            <a:avLst/>
          </a:prstGeom>
          <a:solidFill>
            <a:schemeClr val="accent6">
              <a:alpha val="76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8194" name="Picture 2" descr="Data centres 'straining water resources' as AI swell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85" y="2512791"/>
            <a:ext cx="7232904" cy="4282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The rapid growth of digital infrastructure has led to increasing concerns  about water usage in cooling systems. Large-scale facilities require  efficient temperature control to keep servers functioning properly. Many data  centers rely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2946" y="3790108"/>
            <a:ext cx="2292352" cy="28625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42995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4211" y="400051"/>
            <a:ext cx="8534400" cy="1143000"/>
          </a:xfrm>
          <a:effectLst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u-HU" sz="6000" dirty="0">
                <a:latin typeface="Calibri" panose="020F0502020204030204" pitchFamily="34" charset="0"/>
                <a:cs typeface="Calibri" panose="020F0502020204030204" pitchFamily="34" charset="0"/>
              </a:rPr>
              <a:t>Hasznos, vagy káros?</a:t>
            </a:r>
          </a:p>
        </p:txBody>
      </p:sp>
      <p:pic>
        <p:nvPicPr>
          <p:cNvPr id="2050" name="Picture 2" descr="Nemesacél medál kétélű kard | Angyalidemoni.h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9300" y="266701"/>
            <a:ext cx="1865312" cy="1865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zövegdoboz 4"/>
          <p:cNvSpPr txBox="1"/>
          <p:nvPr/>
        </p:nvSpPr>
        <p:spPr>
          <a:xfrm>
            <a:off x="506186" y="1589461"/>
            <a:ext cx="79026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/>
              <a:t>Elektronikus hulladék (E-hulladék):</a:t>
            </a:r>
            <a:r>
              <a:rPr lang="hu-HU" dirty="0"/>
              <a:t> A mesterséges intelligencia gyors fejlődése folyamatos hardverfrissítést igényel, ami nagy mennyiségű, veszélyes anyagokat tartalmazó elektronikus hulladékot eredményez, amelynek mennyisége várhatóan 2030-ra drámaian megnő.</a:t>
            </a: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803074">
            <a:off x="8716412" y="1824348"/>
            <a:ext cx="2992631" cy="170241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0" name="Szorzás 9"/>
          <p:cNvSpPr/>
          <p:nvPr/>
        </p:nvSpPr>
        <p:spPr>
          <a:xfrm rot="2529560">
            <a:off x="8371244" y="1667062"/>
            <a:ext cx="4226185" cy="1045123"/>
          </a:xfrm>
          <a:prstGeom prst="mathMultiply">
            <a:avLst/>
          </a:prstGeom>
          <a:solidFill>
            <a:schemeClr val="accent6">
              <a:alpha val="76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210" y="2836199"/>
            <a:ext cx="6021389" cy="37741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220" name="Picture 4" descr="Amount of electronic waste threatens to explode due to the AI revolution -  TechCentral.i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473" y="3983695"/>
            <a:ext cx="4626484" cy="26266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1120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4211" y="400051"/>
            <a:ext cx="8534400" cy="1143000"/>
          </a:xfrm>
          <a:effectLst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u-HU" sz="6000" dirty="0">
                <a:latin typeface="Calibri" panose="020F0502020204030204" pitchFamily="34" charset="0"/>
                <a:cs typeface="Calibri" panose="020F0502020204030204" pitchFamily="34" charset="0"/>
              </a:rPr>
              <a:t>Hasznos, vagy káros?</a:t>
            </a:r>
          </a:p>
        </p:txBody>
      </p:sp>
      <p:pic>
        <p:nvPicPr>
          <p:cNvPr id="2050" name="Picture 2" descr="Nemesacél medál kétélű kard | Angyalidemoni.h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9300" y="266701"/>
            <a:ext cx="1865312" cy="1865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zövegdoboz 4"/>
          <p:cNvSpPr txBox="1"/>
          <p:nvPr/>
        </p:nvSpPr>
        <p:spPr>
          <a:xfrm>
            <a:off x="506186" y="1589461"/>
            <a:ext cx="7902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/>
              <a:t>Kritikus ásványok bányászata:</a:t>
            </a:r>
            <a:r>
              <a:rPr lang="hu-HU" dirty="0"/>
              <a:t> A mesterséges intelligencia </a:t>
            </a:r>
            <a:r>
              <a:rPr lang="hu-HU" dirty="0" err="1"/>
              <a:t>hardverei</a:t>
            </a:r>
            <a:r>
              <a:rPr lang="hu-HU" dirty="0"/>
              <a:t> rézre, lítiumba, kobaltra és ritkaföldfémekre szorulnak, amelyek bányászata erdőirtást, talajeróziót és vízszennyezést okoz.</a:t>
            </a: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803074">
            <a:off x="8716412" y="1824348"/>
            <a:ext cx="2992631" cy="170241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0" name="Szorzás 9"/>
          <p:cNvSpPr/>
          <p:nvPr/>
        </p:nvSpPr>
        <p:spPr>
          <a:xfrm rot="2529560">
            <a:off x="8371244" y="1667062"/>
            <a:ext cx="4226185" cy="1045123"/>
          </a:xfrm>
          <a:prstGeom prst="mathMultiply">
            <a:avLst/>
          </a:prstGeom>
          <a:solidFill>
            <a:schemeClr val="accent6">
              <a:alpha val="76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0242" name="Picture 2" descr="Canada's Critical Metals Sector Poised for Growth Amid AI and Green Energy  Boom | NAI 5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256" y="3758344"/>
            <a:ext cx="4572000" cy="2857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Rebuilding the Critical Minerals Supply Chain from Rock to Refinery -  Highways Toda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0" y="2559201"/>
            <a:ext cx="6288089" cy="39000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1973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4211" y="400051"/>
            <a:ext cx="8534400" cy="1143000"/>
          </a:xfrm>
          <a:effectLst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u-HU" sz="6000" dirty="0">
                <a:latin typeface="Calibri" panose="020F0502020204030204" pitchFamily="34" charset="0"/>
                <a:cs typeface="Calibri" panose="020F0502020204030204" pitchFamily="34" charset="0"/>
              </a:rPr>
              <a:t>Hasznos, vagy káros?</a:t>
            </a:r>
          </a:p>
        </p:txBody>
      </p:sp>
      <p:pic>
        <p:nvPicPr>
          <p:cNvPr id="2050" name="Picture 2" descr="Nemesacél medál kétélű kard | Angyalidemoni.h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9300" y="266701"/>
            <a:ext cx="1865312" cy="1865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zövegdoboz 4"/>
          <p:cNvSpPr txBox="1"/>
          <p:nvPr/>
        </p:nvSpPr>
        <p:spPr>
          <a:xfrm>
            <a:off x="506186" y="1589461"/>
            <a:ext cx="7902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/>
              <a:t>Káros iparágak támogatása:</a:t>
            </a:r>
            <a:r>
              <a:rPr lang="hu-HU" dirty="0"/>
              <a:t> A mesterséges intelligencia segítségével felgyorsítható az új olaj- és gázkészletek felfedezése, ezáltal fellendítve a fosszilis tüzelőanyagok termelését.</a:t>
            </a:r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803074">
            <a:off x="8716412" y="1824348"/>
            <a:ext cx="2992631" cy="170241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0" name="Szorzás 9"/>
          <p:cNvSpPr/>
          <p:nvPr/>
        </p:nvSpPr>
        <p:spPr>
          <a:xfrm rot="2529560">
            <a:off x="8371244" y="1667062"/>
            <a:ext cx="4226185" cy="1045123"/>
          </a:xfrm>
          <a:prstGeom prst="mathMultiply">
            <a:avLst/>
          </a:prstGeom>
          <a:solidFill>
            <a:schemeClr val="accent6">
              <a:alpha val="76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1266" name="Picture 2" descr="How AI helps to supercharge oil and gas production | Global Witnes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4284" y="4376340"/>
            <a:ext cx="3763024" cy="2209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AI in Oil and Gas: Transformative Use Cases and Real-World Applications |  Kompanion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85" y="2512791"/>
            <a:ext cx="7517797" cy="4072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7452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4210" y="400051"/>
            <a:ext cx="10811103" cy="1143000"/>
          </a:xfrm>
          <a:effectLst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u-HU" sz="4000" dirty="0">
                <a:latin typeface="Calibri" panose="020F0502020204030204" pitchFamily="34" charset="0"/>
                <a:cs typeface="Calibri" panose="020F0502020204030204" pitchFamily="34" charset="0"/>
              </a:rPr>
              <a:t>Te mit tudsz tenni az mi energiafelhasználásának mérséklésére?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684210" y="1883375"/>
            <a:ext cx="978081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u-HU" sz="3200" b="1" dirty="0">
                <a:latin typeface="Calibri" panose="020F0502020204030204" pitchFamily="34" charset="0"/>
                <a:cs typeface="Calibri" panose="020F0502020204030204" pitchFamily="34" charset="0"/>
              </a:rPr>
              <a:t>Ne beszélgess feleslegesen az MI-</a:t>
            </a:r>
            <a:r>
              <a:rPr lang="hu-HU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vel</a:t>
            </a:r>
            <a:r>
              <a:rPr lang="hu-HU" sz="3200" b="1" dirty="0"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u-HU" sz="3200" b="1" dirty="0">
                <a:latin typeface="Calibri" panose="020F0502020204030204" pitchFamily="34" charset="0"/>
                <a:cs typeface="Calibri" panose="020F0502020204030204" pitchFamily="34" charset="0"/>
              </a:rPr>
              <a:t>Ne kérj feleslegesen hosszú válaszokat!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u-HU" sz="3200" b="1" dirty="0">
                <a:latin typeface="Calibri" panose="020F0502020204030204" pitchFamily="34" charset="0"/>
                <a:cs typeface="Calibri" panose="020F0502020204030204" pitchFamily="34" charset="0"/>
              </a:rPr>
              <a:t>Ne udvariaskodj feleslegesen – nem kell köszönni!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u-HU" sz="3200" b="1" dirty="0">
                <a:latin typeface="Calibri" panose="020F0502020204030204" pitchFamily="34" charset="0"/>
                <a:cs typeface="Calibri" panose="020F0502020204030204" pitchFamily="34" charset="0"/>
              </a:rPr>
              <a:t>Ne generálj feleslegesen képeket!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hu-HU" sz="3200" b="1" dirty="0">
                <a:latin typeface="Calibri" panose="020F0502020204030204" pitchFamily="34" charset="0"/>
                <a:cs typeface="Calibri" panose="020F0502020204030204" pitchFamily="34" charset="0"/>
              </a:rPr>
              <a:t>A beszélgetéseidet </a:t>
            </a:r>
            <a:r>
              <a:rPr lang="hu-HU" sz="3200" b="1" dirty="0" err="1">
                <a:latin typeface="Calibri" panose="020F0502020204030204" pitchFamily="34" charset="0"/>
                <a:cs typeface="Calibri" panose="020F0502020204030204" pitchFamily="34" charset="0"/>
              </a:rPr>
              <a:t>mentsd</a:t>
            </a:r>
            <a:r>
              <a:rPr lang="hu-HU" sz="3200" b="1" dirty="0">
                <a:latin typeface="Calibri" panose="020F0502020204030204" pitchFamily="34" charset="0"/>
                <a:cs typeface="Calibri" panose="020F0502020204030204" pitchFamily="34" charset="0"/>
              </a:rPr>
              <a:t> és használd fel újra a bennük található információkat!</a:t>
            </a:r>
            <a:endParaRPr lang="hu-HU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078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AI cameras are monitoring the hills of southern California for wildfire  flareups | CTIF - International Association of Fire Services for Safer  Citizens through Skilled Firefight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443" y="832757"/>
            <a:ext cx="11004869" cy="5486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4210" y="400051"/>
            <a:ext cx="10811103" cy="1143000"/>
          </a:xfrm>
          <a:solidFill>
            <a:schemeClr val="accent3">
              <a:lumMod val="50000"/>
            </a:schemeClr>
          </a:solidFill>
          <a:effectLst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u-HU" sz="4000" dirty="0">
                <a:latin typeface="Calibri" panose="020F0502020204030204" pitchFamily="34" charset="0"/>
                <a:cs typeface="Calibri" panose="020F0502020204030204" pitchFamily="34" charset="0"/>
              </a:rPr>
              <a:t>KÉRDŐÍV – </a:t>
            </a:r>
            <a:r>
              <a:rPr lang="hu-HU" sz="40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1. kérdés</a:t>
            </a:r>
            <a:endParaRPr lang="hu-HU" sz="4000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6726" y="3575957"/>
            <a:ext cx="9366069" cy="2253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5741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Az AI és a természetvédelem: Hogyan segíthet a mesterséges intelligencia a  bolygó megóvásában? | ETE- Életmód magaz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1" y="156393"/>
            <a:ext cx="11430000" cy="65246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4210" y="400051"/>
            <a:ext cx="10811103" cy="1143000"/>
          </a:xfrm>
          <a:solidFill>
            <a:schemeClr val="accent3">
              <a:lumMod val="50000"/>
            </a:schemeClr>
          </a:solidFill>
          <a:effectLst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u-HU" sz="4000" dirty="0">
                <a:latin typeface="Calibri" panose="020F0502020204030204" pitchFamily="34" charset="0"/>
                <a:cs typeface="Calibri" panose="020F0502020204030204" pitchFamily="34" charset="0"/>
              </a:rPr>
              <a:t>KÉRDŐÍV – </a:t>
            </a:r>
            <a:r>
              <a:rPr lang="hu-HU" sz="40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2. kérdés</a:t>
            </a:r>
            <a:endParaRPr lang="hu-HU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9929" y="3756250"/>
            <a:ext cx="9176242" cy="197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3391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Magyar autonóm drónok utánozzák a madarak és állatok rajmozgását – és ez  forradalmi leh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0" y="400051"/>
            <a:ext cx="11088690" cy="6115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4210" y="400051"/>
            <a:ext cx="10811103" cy="1143000"/>
          </a:xfrm>
          <a:solidFill>
            <a:schemeClr val="accent3">
              <a:lumMod val="50000"/>
            </a:schemeClr>
          </a:solidFill>
          <a:effectLst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u-HU" sz="4000" dirty="0">
                <a:latin typeface="Calibri" panose="020F0502020204030204" pitchFamily="34" charset="0"/>
                <a:cs typeface="Calibri" panose="020F0502020204030204" pitchFamily="34" charset="0"/>
              </a:rPr>
              <a:t>KÉRDŐÍV – 3. kérdés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229" y="3814829"/>
            <a:ext cx="8492899" cy="210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9074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ogyan gyűjtsünk szelektíven? A szelektív hulladékgyűjtés szabálya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59" y="1219200"/>
            <a:ext cx="10811103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4210" y="400051"/>
            <a:ext cx="10811103" cy="1143000"/>
          </a:xfrm>
          <a:solidFill>
            <a:schemeClr val="accent3">
              <a:lumMod val="50000"/>
            </a:schemeClr>
          </a:solidFill>
          <a:effectLst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u-HU" sz="4000" dirty="0">
                <a:latin typeface="Calibri" panose="020F0502020204030204" pitchFamily="34" charset="0"/>
                <a:cs typeface="Calibri" panose="020F0502020204030204" pitchFamily="34" charset="0"/>
              </a:rPr>
              <a:t>KÉRDŐÍV – 4. kérdés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8724" y="4038600"/>
            <a:ext cx="9835868" cy="2514600"/>
          </a:xfrm>
          <a:prstGeom prst="rect">
            <a:avLst/>
          </a:prstGeom>
          <a:solidFill>
            <a:schemeClr val="accent6">
              <a:alpha val="58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6128254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Erre tart Magyarország az uniós támogatásokban, nagy teret kap a  környezetvédelem - Greende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1" y="190501"/>
            <a:ext cx="11430000" cy="642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4210" y="400051"/>
            <a:ext cx="10811103" cy="1143000"/>
          </a:xfrm>
          <a:solidFill>
            <a:schemeClr val="accent3">
              <a:lumMod val="50000"/>
            </a:schemeClr>
          </a:solidFill>
          <a:effectLst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u-HU" sz="4000" dirty="0">
                <a:latin typeface="Calibri" panose="020F0502020204030204" pitchFamily="34" charset="0"/>
                <a:cs typeface="Calibri" panose="020F0502020204030204" pitchFamily="34" charset="0"/>
              </a:rPr>
              <a:t>KÉRDŐÍV – 5. kérdés</a:t>
            </a: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2687" y="3748088"/>
            <a:ext cx="7977311" cy="206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8618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Erre tart Magyarország az uniós támogatásokban, nagy teret kap a  környezetvédelem - Greende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1" y="190501"/>
            <a:ext cx="11430000" cy="642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4210" y="400051"/>
            <a:ext cx="10811103" cy="1143000"/>
          </a:xfrm>
          <a:solidFill>
            <a:schemeClr val="accent3">
              <a:lumMod val="50000"/>
            </a:schemeClr>
          </a:solidFill>
          <a:effectLst/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u-HU" sz="4000" dirty="0">
                <a:latin typeface="Calibri" panose="020F0502020204030204" pitchFamily="34" charset="0"/>
                <a:cs typeface="Calibri" panose="020F0502020204030204" pitchFamily="34" charset="0"/>
              </a:rPr>
              <a:t>Videók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1322614" y="2253343"/>
            <a:ext cx="9078686" cy="286232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dirty="0">
                <a:hlinkClick r:id="rId3"/>
              </a:rPr>
              <a:t>https://www.youtube.com/watch?v=lwRmqhs4pxk</a:t>
            </a:r>
          </a:p>
          <a:p>
            <a:endParaRPr lang="hu-HU" dirty="0">
              <a:hlinkClick r:id="rId3"/>
            </a:endParaRPr>
          </a:p>
          <a:p>
            <a:r>
              <a:rPr lang="hu-HU" dirty="0">
                <a:hlinkClick r:id="rId3"/>
              </a:rPr>
              <a:t>https://www.youtube.com/watch?app=desktop&amp;v=Lfzhxl05Zcw</a:t>
            </a:r>
            <a:endParaRPr lang="hu-HU" dirty="0"/>
          </a:p>
          <a:p>
            <a:endParaRPr lang="hu-HU" dirty="0"/>
          </a:p>
          <a:p>
            <a:r>
              <a:rPr lang="hu-HU" dirty="0">
                <a:hlinkClick r:id="rId4"/>
              </a:rPr>
              <a:t>https://www.youtube.com/shorts/egs0F-jOWHo</a:t>
            </a:r>
            <a:endParaRPr lang="hu-HU" dirty="0"/>
          </a:p>
          <a:p>
            <a:endParaRPr lang="hu-HU" dirty="0"/>
          </a:p>
          <a:p>
            <a:r>
              <a:rPr lang="hu-HU" dirty="0">
                <a:hlinkClick r:id="rId5"/>
              </a:rPr>
              <a:t>https://www.youtube.com/watch?v=WjHfyNa3fUQ</a:t>
            </a:r>
            <a:endParaRPr lang="hu-HU" dirty="0"/>
          </a:p>
          <a:p>
            <a:endParaRPr lang="hu-HU" dirty="0"/>
          </a:p>
          <a:p>
            <a:r>
              <a:rPr lang="hu-HU" dirty="0">
                <a:hlinkClick r:id="rId6"/>
              </a:rPr>
              <a:t>https://www.youtube.com/watch?v=3oXdTiizHAc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70358336"/>
      </p:ext>
    </p:extLst>
  </p:cSld>
  <p:clrMapOvr>
    <a:masterClrMapping/>
  </p:clrMapOvr>
</p:sld>
</file>

<file path=ppt/theme/theme1.xml><?xml version="1.0" encoding="utf-8"?>
<a:theme xmlns:a="http://schemas.openxmlformats.org/drawingml/2006/main" name="Szelet">
  <a:themeElements>
    <a:clrScheme name="Kék melegség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0</TotalTime>
  <Words>398</Words>
  <Application>Microsoft Office PowerPoint</Application>
  <PresentationFormat>Szélesvásznú</PresentationFormat>
  <Paragraphs>43</Paragraphs>
  <Slides>18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23" baseType="lpstr">
      <vt:lpstr>Calibri</vt:lpstr>
      <vt:lpstr>Century Gothic</vt:lpstr>
      <vt:lpstr>Wingdings</vt:lpstr>
      <vt:lpstr>Wingdings 3</vt:lpstr>
      <vt:lpstr>Szelet</vt:lpstr>
      <vt:lpstr>Az MI a természetben és a környezetvédelemben</vt:lpstr>
      <vt:lpstr>Hasznos, vagy káros?</vt:lpstr>
      <vt:lpstr>Hasznos, vagy káros?</vt:lpstr>
      <vt:lpstr>Hasznos, vagy káros?</vt:lpstr>
      <vt:lpstr>Hasznos, vagy káros?</vt:lpstr>
      <vt:lpstr>Hasznos, vagy káros?</vt:lpstr>
      <vt:lpstr>Hasznos, vagy káros?</vt:lpstr>
      <vt:lpstr>Hasznos, vagy káros?</vt:lpstr>
      <vt:lpstr>Hasznos, vagy káros?</vt:lpstr>
      <vt:lpstr>Hasznos, vagy káros?</vt:lpstr>
      <vt:lpstr>Hasznos, vagy káros?</vt:lpstr>
      <vt:lpstr>Te mit tudsz tenni az mi energiafelhasználásának mérséklésére?</vt:lpstr>
      <vt:lpstr>KÉRDŐÍV – 1. kérdés</vt:lpstr>
      <vt:lpstr>KÉRDŐÍV – 2. kérdés</vt:lpstr>
      <vt:lpstr>KÉRDŐÍV – 3. kérdés</vt:lpstr>
      <vt:lpstr>KÉRDŐÍV – 4. kérdés</vt:lpstr>
      <vt:lpstr>KÉRDŐÍV – 5. kérdés</vt:lpstr>
      <vt:lpstr>Videók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MI a természetben és a környezetvédelemben</dc:title>
  <dc:creator>Oláh Ferenc</dc:creator>
  <cp:lastModifiedBy>INFTAN</cp:lastModifiedBy>
  <cp:revision>31</cp:revision>
  <dcterms:created xsi:type="dcterms:W3CDTF">2026-04-12T13:23:33Z</dcterms:created>
  <dcterms:modified xsi:type="dcterms:W3CDTF">2026-04-13T05:58:47Z</dcterms:modified>
</cp:coreProperties>
</file>