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57" r:id="rId5"/>
    <p:sldId id="264" r:id="rId6"/>
    <p:sldId id="267" r:id="rId7"/>
    <p:sldId id="273" r:id="rId8"/>
    <p:sldId id="274" r:id="rId9"/>
    <p:sldId id="265" r:id="rId10"/>
    <p:sldId id="266" r:id="rId11"/>
    <p:sldId id="272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0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89EBA35-325C-4594-A6A0-F4CA382C38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DB181869-0191-464D-BCAE-3C93FCBEB2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B005D64-A0FD-40C7-96E9-157CC329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48AC-CE9D-4941-8903-239F42D81490}" type="datetimeFigureOut">
              <a:rPr lang="hu-HU" smtClean="0"/>
              <a:t>2026. 04. 29.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0368CE0-0E3B-4BA6-BAE0-C58342D90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9E10DEB-1C84-49AE-A2C1-31790F22A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C168-F5C7-4363-821C-3E3EF18494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3432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B81E4B8-260B-4B13-AA03-C50EC7B08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B5CF268-C967-481F-B744-13A0AD41B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CB952F7-04FF-4515-A355-CFAB72628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48AC-CE9D-4941-8903-239F42D81490}" type="datetimeFigureOut">
              <a:rPr lang="hu-HU" smtClean="0"/>
              <a:t>2026. 04. 29.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A2240A7-599B-4B17-844F-8AB9D0219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229119E-8C52-442D-A5F2-C14C1801C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C168-F5C7-4363-821C-3E3EF18494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8178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2F172B2-856D-4D46-8C66-B487D64D6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F19A315-D714-4AFD-B274-AD918F8637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2A8974D-05A2-49B7-AE56-FED9B40BA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48AC-CE9D-4941-8903-239F42D81490}" type="datetimeFigureOut">
              <a:rPr lang="hu-HU" smtClean="0"/>
              <a:t>2026. 04. 29.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585A1AC-C2DC-471B-BB30-D97BA4611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212BBBF-B743-43B0-8F30-D6C5DAC64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C168-F5C7-4363-821C-3E3EF18494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241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E1F2399-554B-4F69-8CD2-6BDB33A8A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0B95A53-CE34-445B-A40F-DF8741EC79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AF8DFA7-3EAF-4821-AD51-2014E3573F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C96DD6A-36FA-4968-9D85-9326CE7BB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48AC-CE9D-4941-8903-239F42D81490}" type="datetimeFigureOut">
              <a:rPr lang="hu-HU" smtClean="0"/>
              <a:t>2026. 04. 29.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57A4142-CC2D-4D45-B987-9BC34BF37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B49E42A-9F3B-4983-9E08-190325BCF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C168-F5C7-4363-821C-3E3EF18494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43889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669A27C-E2D8-4F72-8370-53C66EB92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467A307-5738-45C9-9C38-1070CD582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69873F14-755C-4393-98FD-8734325EC0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37DAA464-4A88-4143-A6FA-86EFFD1D6F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79E49671-11BA-4981-A385-0E6E7DC878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FF402219-D8BA-4426-BF95-91875B462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48AC-CE9D-4941-8903-239F42D81490}" type="datetimeFigureOut">
              <a:rPr lang="hu-HU" smtClean="0"/>
              <a:t>2026. 04. 29.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D4BD3485-32CB-4139-A4DB-1CF122C2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9F6C8453-52C0-460F-9CC7-0F5C5A242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C168-F5C7-4363-821C-3E3EF18494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9412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A4BCC2-2549-459E-A1E7-CAD7B22B7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9EAD36F2-0C84-473B-B155-2FD626951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48AC-CE9D-4941-8903-239F42D81490}" type="datetimeFigureOut">
              <a:rPr lang="hu-HU" smtClean="0"/>
              <a:t>2026. 04. 29.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6FC6AC62-514A-46C5-82B6-A0BA8C0F4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9C4ABA6E-ECB1-4462-9452-C7BD1BBA1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C168-F5C7-4363-821C-3E3EF18494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1839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82F50BDE-FBF5-4104-8F4B-B1FEA229C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48AC-CE9D-4941-8903-239F42D81490}" type="datetimeFigureOut">
              <a:rPr lang="hu-HU" smtClean="0"/>
              <a:t>2026. 04. 29.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4DC9877A-9E1F-48B5-85FC-99EDD211F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616D68D-19D1-422F-9D63-82325A399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C168-F5C7-4363-821C-3E3EF18494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73236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1E6E33-4017-4149-B93E-E5DEB44D8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E73872C-924D-429B-8A33-E4D8406DD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F7BCB45-DC96-4EF8-BD55-EAB009ECD7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C4AA7D2-11CB-47E8-BB11-B2FB04854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48AC-CE9D-4941-8903-239F42D81490}" type="datetimeFigureOut">
              <a:rPr lang="hu-HU" smtClean="0"/>
              <a:t>2026. 04. 29.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4C37254-216F-4CB8-8CEE-731B0613D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EBCF7D7-DA94-4928-80E9-1B75E6434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C168-F5C7-4363-821C-3E3EF18494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46432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20B527-9449-41FC-A266-C44239233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07993B54-D61D-43E9-B18C-027ADA2BEF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5ABB516-58B6-42A4-807D-88F3626BCC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42E5FF3-47F2-449A-AEFA-AF826FA956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48AC-CE9D-4941-8903-239F42D81490}" type="datetimeFigureOut">
              <a:rPr lang="hu-HU" smtClean="0"/>
              <a:t>2026. 04. 29.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10FD331-CEBB-4641-AD5D-B0ABA5DFB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132A5BC-724F-4631-B9CA-DD9BA1C8C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C168-F5C7-4363-821C-3E3EF18494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69005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4BF6AE-17A3-44A8-A255-F08D3296B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2247A9A-8EC4-4AB4-BBE0-7B63A9FFE9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95F0B09-A445-4202-AB95-1EFBA53B2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48AC-CE9D-4941-8903-239F42D81490}" type="datetimeFigureOut">
              <a:rPr lang="hu-HU" smtClean="0"/>
              <a:t>2026. 04. 29.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8115A36-429B-4CC2-A84C-974484257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23A709A-FA22-4C48-8D23-F645CD9A1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C168-F5C7-4363-821C-3E3EF18494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3587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0D7E8A9A-5C5C-4E76-B028-2881B22322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8A94CCD-1279-4AAD-A96B-204FFA41E4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89674BF-DFCB-4AAA-BB32-2B5D41E0F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848AC-CE9D-4941-8903-239F42D81490}" type="datetimeFigureOut">
              <a:rPr lang="hu-HU" smtClean="0"/>
              <a:t>2026. 04. 29.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62A145E-3559-4B7F-AF68-C71A173B3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7F48194-E052-4237-84E8-BF09044DD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0C168-F5C7-4363-821C-3E3EF18494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13044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E1C7553D-0F2F-41D5-842B-E9651558C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3F75676-9126-469F-AEF6-C7278B103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0B9AC84-B827-4524-8F96-0CCDECD37D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848AC-CE9D-4941-8903-239F42D81490}" type="datetimeFigureOut">
              <a:rPr lang="hu-HU" smtClean="0"/>
              <a:t>2026. 04. 29.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8AC1536-0678-4EF1-997E-E203F8E67B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1A9D025-DEEB-4E4B-9049-1E81BE051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0C168-F5C7-4363-821C-3E3EF18494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38729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D2BA3D7D-0778-4CCB-A710-4BA3D724D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E96144B3-51CB-4328-A10F-089D4788E8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5029" y="0"/>
            <a:ext cx="4455886" cy="1042534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hu-HU" sz="7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 kreatív MI</a:t>
            </a: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A381E81F-1695-44DB-882E-2A2B0F533349}"/>
              </a:ext>
            </a:extLst>
          </p:cNvPr>
          <p:cNvSpPr txBox="1">
            <a:spLocks/>
          </p:cNvSpPr>
          <p:nvPr/>
        </p:nvSpPr>
        <p:spPr>
          <a:xfrm rot="1793654">
            <a:off x="7656984" y="1969181"/>
            <a:ext cx="4455886" cy="1042534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 fontScale="8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 sz="72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Promptográfia</a:t>
            </a:r>
            <a:endParaRPr lang="hu-HU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064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2C9EBA-8D33-493A-AED1-7CA8C40B5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7315" y="168271"/>
            <a:ext cx="5722257" cy="1325563"/>
          </a:xfrm>
        </p:spPr>
        <p:txBody>
          <a:bodyPr>
            <a:normAutofit/>
          </a:bodyPr>
          <a:lstStyle/>
          <a:p>
            <a:pPr algn="ctr"/>
            <a:r>
              <a:rPr lang="hu-HU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PROMPTOGRÁFIA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4BC63123-78AE-458A-A3C3-6B0B5422DAC5}"/>
              </a:ext>
            </a:extLst>
          </p:cNvPr>
          <p:cNvSpPr txBox="1"/>
          <p:nvPr/>
        </p:nvSpPr>
        <p:spPr>
          <a:xfrm>
            <a:off x="745671" y="1789773"/>
            <a:ext cx="500742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A </a:t>
            </a:r>
            <a:r>
              <a:rPr lang="hu-HU" sz="2800" b="1" dirty="0" err="1"/>
              <a:t>promptográfia</a:t>
            </a:r>
            <a:r>
              <a:rPr lang="hu-HU" sz="2800" dirty="0"/>
              <a:t> egy viszonylag </a:t>
            </a:r>
            <a:r>
              <a:rPr lang="hu-HU" sz="2800" b="1" dirty="0">
                <a:solidFill>
                  <a:schemeClr val="accent5">
                    <a:lumMod val="50000"/>
                  </a:schemeClr>
                </a:solidFill>
              </a:rPr>
              <a:t>friss művészeti és technológiai kifejezés</a:t>
            </a:r>
            <a:r>
              <a:rPr lang="hu-HU" sz="2800" dirty="0"/>
              <a:t>, amely azokra a képi alkotásokra utal, amelyeket nem hagyományos fényképezőgéppel, hanem generatív mesterséges intelligencia segítségével, szöveges utasítások (</a:t>
            </a:r>
            <a:r>
              <a:rPr lang="hu-HU" sz="2800" b="1" dirty="0" err="1"/>
              <a:t>promptok</a:t>
            </a:r>
            <a:r>
              <a:rPr lang="hu-HU" sz="2800" dirty="0"/>
              <a:t>) alapján hoznak létre.</a:t>
            </a:r>
          </a:p>
        </p:txBody>
      </p:sp>
      <p:pic>
        <p:nvPicPr>
          <p:cNvPr id="1026" name="Picture 2" descr="Promptography!?">
            <a:extLst>
              <a:ext uri="{FF2B5EF4-FFF2-40B4-BE49-F238E27FC236}">
                <a16:creationId xmlns:a16="http://schemas.microsoft.com/office/drawing/2014/main" id="{05FECEA8-F1C7-4CC4-8381-BEFE27567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00" y="1860026"/>
            <a:ext cx="6095999" cy="382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206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2C9EBA-8D33-493A-AED1-7CA8C40B5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4838" y="168271"/>
            <a:ext cx="8713177" cy="1325563"/>
          </a:xfrm>
        </p:spPr>
        <p:txBody>
          <a:bodyPr>
            <a:normAutofit/>
          </a:bodyPr>
          <a:lstStyle/>
          <a:p>
            <a:pPr algn="ctr"/>
            <a:r>
              <a:rPr lang="hu-HU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 PROMPTOGRÁFIA ELNEVEZÉSE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4BC63123-78AE-458A-A3C3-6B0B5422DAC5}"/>
              </a:ext>
            </a:extLst>
          </p:cNvPr>
          <p:cNvSpPr txBox="1"/>
          <p:nvPr/>
        </p:nvSpPr>
        <p:spPr>
          <a:xfrm>
            <a:off x="745671" y="1429288"/>
            <a:ext cx="500742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A kifejezés 2023-ban vált igazán ismertté, amikor </a:t>
            </a:r>
            <a:r>
              <a:rPr lang="hu-HU" sz="2800" b="1" dirty="0"/>
              <a:t>Boris </a:t>
            </a:r>
            <a:r>
              <a:rPr lang="hu-HU" sz="2800" b="1" dirty="0" err="1"/>
              <a:t>Eldagsen</a:t>
            </a:r>
            <a:r>
              <a:rPr lang="hu-HU" sz="2800" b="1" dirty="0"/>
              <a:t> </a:t>
            </a:r>
            <a:r>
              <a:rPr lang="hu-HU" sz="2800" dirty="0"/>
              <a:t>német művész megnyert egy rangos fotópályázatot (</a:t>
            </a:r>
            <a:r>
              <a:rPr lang="hu-HU" sz="2800" b="1" i="1" dirty="0">
                <a:solidFill>
                  <a:schemeClr val="accent2">
                    <a:lumMod val="50000"/>
                  </a:schemeClr>
                </a:solidFill>
              </a:rPr>
              <a:t>Sony World </a:t>
            </a:r>
            <a:r>
              <a:rPr lang="hu-HU" sz="2800" b="1" i="1" dirty="0" err="1">
                <a:solidFill>
                  <a:schemeClr val="accent2">
                    <a:lumMod val="50000"/>
                  </a:schemeClr>
                </a:solidFill>
              </a:rPr>
              <a:t>Photography</a:t>
            </a:r>
            <a:r>
              <a:rPr lang="hu-HU" sz="2800" b="1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hu-HU" sz="2800" b="1" i="1" dirty="0" err="1">
                <a:solidFill>
                  <a:schemeClr val="accent2">
                    <a:lumMod val="50000"/>
                  </a:schemeClr>
                </a:solidFill>
              </a:rPr>
              <a:t>Awards</a:t>
            </a:r>
            <a:r>
              <a:rPr lang="hu-HU" sz="2800" dirty="0"/>
              <a:t>) egy AI-generálta képpel, majd a díjat visszautasította. Azzal érvelt, hogy a képe </a:t>
            </a:r>
            <a:r>
              <a:rPr lang="hu-HU" sz="2800" b="1" dirty="0"/>
              <a:t>nem fotó, hanem </a:t>
            </a:r>
            <a:r>
              <a:rPr lang="hu-HU" sz="2800" b="1" dirty="0" err="1"/>
              <a:t>promptográfia</a:t>
            </a:r>
            <a:r>
              <a:rPr lang="hu-HU" sz="2800" dirty="0"/>
              <a:t>, és a szakmának el kell döntenie, hogyan kezeli ezeket a különálló kategóriákat.</a:t>
            </a:r>
          </a:p>
        </p:txBody>
      </p:sp>
      <p:pic>
        <p:nvPicPr>
          <p:cNvPr id="1026" name="Picture 2" descr="Boris Eldagsen turned down a prize for his AI-generated image, and started  a whole new conversation about art - ABC News">
            <a:extLst>
              <a:ext uri="{FF2B5EF4-FFF2-40B4-BE49-F238E27FC236}">
                <a16:creationId xmlns:a16="http://schemas.microsoft.com/office/drawing/2014/main" id="{2FB641F2-E716-43A5-BE23-0776890AD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1554" y="1654435"/>
            <a:ext cx="6027365" cy="33912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DEDBA267-1267-45D0-A53C-F850B804BF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4476" y="5128548"/>
            <a:ext cx="2362530" cy="14956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293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2C9EBA-8D33-493A-AED1-7CA8C40B5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273"/>
            <a:ext cx="10515600" cy="1325563"/>
          </a:xfrm>
        </p:spPr>
        <p:txBody>
          <a:bodyPr>
            <a:normAutofit/>
          </a:bodyPr>
          <a:lstStyle/>
          <a:p>
            <a:r>
              <a:rPr lang="hu-HU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MI művészet 			Humán művészet</a:t>
            </a:r>
          </a:p>
        </p:txBody>
      </p:sp>
      <p:sp>
        <p:nvSpPr>
          <p:cNvPr id="4" name="Nyíl: balra-jobbra mutató 3">
            <a:extLst>
              <a:ext uri="{FF2B5EF4-FFF2-40B4-BE49-F238E27FC236}">
                <a16:creationId xmlns:a16="http://schemas.microsoft.com/office/drawing/2014/main" id="{9EE8B35C-2722-4777-8EF5-FFE318B8EE32}"/>
              </a:ext>
            </a:extLst>
          </p:cNvPr>
          <p:cNvSpPr/>
          <p:nvPr/>
        </p:nvSpPr>
        <p:spPr>
          <a:xfrm>
            <a:off x="4659086" y="561972"/>
            <a:ext cx="1190171" cy="53816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4BC63123-78AE-458A-A3C3-6B0B5422DAC5}"/>
              </a:ext>
            </a:extLst>
          </p:cNvPr>
          <p:cNvSpPr txBox="1"/>
          <p:nvPr/>
        </p:nvSpPr>
        <p:spPr>
          <a:xfrm>
            <a:off x="420913" y="1493834"/>
            <a:ext cx="545617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3600" dirty="0"/>
              <a:t>Készítési mód</a:t>
            </a:r>
          </a:p>
          <a:p>
            <a:pPr algn="ctr"/>
            <a:r>
              <a:rPr lang="hu-HU" sz="2400" dirty="0"/>
              <a:t>Vászon, festék, ecset &lt;-&gt; szöveg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3600" dirty="0"/>
              <a:t>Időráfordítás</a:t>
            </a:r>
          </a:p>
          <a:p>
            <a:pPr marL="896938"/>
            <a:r>
              <a:rPr lang="hu-HU" sz="2000" dirty="0"/>
              <a:t>Az MI gyors</a:t>
            </a:r>
          </a:p>
          <a:p>
            <a:pPr marL="896938"/>
            <a:r>
              <a:rPr lang="hu-HU" sz="2000" dirty="0"/>
              <a:t>Nem mindig azt kapod, amit akarsz</a:t>
            </a:r>
          </a:p>
          <a:p>
            <a:pPr marL="896938"/>
            <a:r>
              <a:rPr lang="hu-HU" sz="2000" dirty="0"/>
              <a:t>Utómunkák (</a:t>
            </a:r>
            <a:r>
              <a:rPr lang="hu-HU" sz="2000" dirty="0" err="1"/>
              <a:t>inpainting</a:t>
            </a:r>
            <a:r>
              <a:rPr lang="hu-HU" sz="2000" dirty="0"/>
              <a:t>, </a:t>
            </a:r>
            <a:r>
              <a:rPr lang="hu-HU" sz="2000" dirty="0" err="1"/>
              <a:t>outpainting</a:t>
            </a:r>
            <a:r>
              <a:rPr lang="hu-HU" sz="2000" dirty="0"/>
              <a:t>)</a:t>
            </a:r>
          </a:p>
          <a:p>
            <a:pPr marL="504000" indent="-571500">
              <a:buFont typeface="Arial" panose="020B0604020202020204" pitchFamily="34" charset="0"/>
              <a:buChar char="•"/>
            </a:pPr>
            <a:r>
              <a:rPr lang="hu-HU" sz="3600" dirty="0"/>
              <a:t>Kontroll</a:t>
            </a:r>
          </a:p>
          <a:p>
            <a:r>
              <a:rPr lang="hu-HU" sz="3600" dirty="0"/>
              <a:t>	</a:t>
            </a:r>
            <a:r>
              <a:rPr lang="hu-HU" sz="2000" dirty="0"/>
              <a:t>festői szabadság &lt;-&gt; szöveg értelmezése</a:t>
            </a:r>
            <a:endParaRPr lang="hu-HU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3600" dirty="0"/>
              <a:t>Stílus változatosság</a:t>
            </a:r>
          </a:p>
          <a:p>
            <a:pPr marL="896938"/>
            <a:r>
              <a:rPr lang="hu-HU" sz="2000" dirty="0"/>
              <a:t>Egyedi stílus &lt;-&gt; Változatosság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hu-HU" sz="3600" dirty="0"/>
              <a:t>Etikai és jogi kérdések</a:t>
            </a:r>
          </a:p>
        </p:txBody>
      </p:sp>
      <p:pic>
        <p:nvPicPr>
          <p:cNvPr id="2050" name="Picture 2" descr="Pontos idő (@pontosido) • Facebook">
            <a:extLst>
              <a:ext uri="{FF2B5EF4-FFF2-40B4-BE49-F238E27FC236}">
                <a16:creationId xmlns:a16="http://schemas.microsoft.com/office/drawing/2014/main" id="{5822FD3D-2709-4DAC-84D0-FC47ABE0D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132" y="3063386"/>
            <a:ext cx="731227" cy="731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c_b_b_c_f_b_f_mp_">
            <a:hlinkClick r:id="" action="ppaction://media"/>
            <a:extLst>
              <a:ext uri="{FF2B5EF4-FFF2-40B4-BE49-F238E27FC236}">
                <a16:creationId xmlns:a16="http://schemas.microsoft.com/office/drawing/2014/main" id="{037AF4EC-12CB-421F-A6F8-444D2C3C88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26491" y="2122695"/>
            <a:ext cx="5944596" cy="3343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3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82466D68-DA13-48EE-9422-0E2265E9805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919895" y="99894"/>
            <a:ext cx="10352209" cy="6901472"/>
          </a:xfrm>
          <a:prstGeom prst="rect">
            <a:avLst/>
          </a:prstGeom>
        </p:spPr>
      </p:pic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94E7EF83-3052-4985-B29F-F33EA48997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001098"/>
              </p:ext>
            </p:extLst>
          </p:nvPr>
        </p:nvGraphicFramePr>
        <p:xfrm>
          <a:off x="970643" y="1764531"/>
          <a:ext cx="10301460" cy="4754880"/>
        </p:xfrm>
        <a:graphic>
          <a:graphicData uri="http://schemas.openxmlformats.org/drawingml/2006/table">
            <a:tbl>
              <a:tblPr/>
              <a:tblGrid>
                <a:gridCol w="3433820">
                  <a:extLst>
                    <a:ext uri="{9D8B030D-6E8A-4147-A177-3AD203B41FA5}">
                      <a16:colId xmlns:a16="http://schemas.microsoft.com/office/drawing/2014/main" val="2051433365"/>
                    </a:ext>
                  </a:extLst>
                </a:gridCol>
                <a:gridCol w="3433820">
                  <a:extLst>
                    <a:ext uri="{9D8B030D-6E8A-4147-A177-3AD203B41FA5}">
                      <a16:colId xmlns:a16="http://schemas.microsoft.com/office/drawing/2014/main" val="3011452462"/>
                    </a:ext>
                  </a:extLst>
                </a:gridCol>
                <a:gridCol w="3433820">
                  <a:extLst>
                    <a:ext uri="{9D8B030D-6E8A-4147-A177-3AD203B41FA5}">
                      <a16:colId xmlns:a16="http://schemas.microsoft.com/office/drawing/2014/main" val="12846510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hu-HU" sz="3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Szempont</a:t>
                      </a:r>
                      <a:endParaRPr lang="hu-HU" sz="3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Google Sans Text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32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Kié a kép?</a:t>
                      </a:r>
                      <a:endParaRPr lang="hu-HU" sz="32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Google Sans Text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3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Megjegyzés</a:t>
                      </a:r>
                      <a:endParaRPr lang="hu-HU" sz="3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Google Sans Text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779209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u-HU" sz="3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Jogi értelemben</a:t>
                      </a:r>
                      <a:endParaRPr lang="hu-HU" sz="32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Google Sans Text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3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Gyakran senkié, így mindenkié</a:t>
                      </a:r>
                      <a:br>
                        <a:rPr lang="hu-HU" sz="3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</a:br>
                      <a:r>
                        <a:rPr lang="hu-HU" sz="3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(Public </a:t>
                      </a:r>
                      <a:r>
                        <a:rPr lang="hu-HU" sz="32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Domain</a:t>
                      </a:r>
                      <a:r>
                        <a:rPr lang="hu-HU" sz="3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3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Az emberi szerzőség hiánya miatt.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497287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u-HU" sz="32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Gyakorlati értelemben</a:t>
                      </a:r>
                      <a:endParaRPr lang="hu-HU" sz="32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Google Sans Text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3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A tied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3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Te használhatod fel szabadon a céljaidra.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497271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hu-HU" sz="3200" b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Etikai értelemben</a:t>
                      </a:r>
                      <a:endParaRPr lang="hu-HU" sz="320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Google Sans Text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hu-HU" sz="320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Közös munka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3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Te </a:t>
                      </a:r>
                      <a:r>
                        <a:rPr lang="it-IT" sz="32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vagy</a:t>
                      </a:r>
                      <a:r>
                        <a:rPr lang="it-IT" sz="3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 a </a:t>
                      </a:r>
                      <a:r>
                        <a:rPr lang="it-IT" sz="32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rendező</a:t>
                      </a:r>
                      <a:r>
                        <a:rPr lang="it-IT" sz="3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, </a:t>
                      </a:r>
                      <a:r>
                        <a:rPr lang="it-IT" sz="32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az</a:t>
                      </a:r>
                      <a:r>
                        <a:rPr lang="it-IT" sz="3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 AI a </a:t>
                      </a:r>
                      <a:r>
                        <a:rPr lang="it-IT" sz="3200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kivitelező</a:t>
                      </a:r>
                      <a:r>
                        <a:rPr lang="it-IT" sz="3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Google Sans Text"/>
                        </a:rPr>
                        <a:t>.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0603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2416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2C9EBA-8D33-493A-AED1-7CA8C40B5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7315" y="168271"/>
            <a:ext cx="5722257" cy="1325563"/>
          </a:xfrm>
        </p:spPr>
        <p:txBody>
          <a:bodyPr>
            <a:normAutofit/>
          </a:bodyPr>
          <a:lstStyle/>
          <a:p>
            <a:pPr algn="ctr"/>
            <a:r>
              <a:rPr lang="hu-HU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KÉPGENERÁLÁS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FE671B31-A9A9-4E11-9882-EB716C072114}"/>
              </a:ext>
            </a:extLst>
          </p:cNvPr>
          <p:cNvSpPr txBox="1"/>
          <p:nvPr/>
        </p:nvSpPr>
        <p:spPr>
          <a:xfrm>
            <a:off x="1008916" y="2760674"/>
            <a:ext cx="551497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/>
              <a:t>Prompt:</a:t>
            </a:r>
          </a:p>
          <a:p>
            <a:pPr marL="176213" algn="just">
              <a:tabLst>
                <a:tab pos="273050" algn="l"/>
              </a:tabLst>
            </a:pPr>
            <a:r>
              <a:rPr lang="hu-HU" i="1" dirty="0"/>
              <a:t>Generálj képet, amin Donald </a:t>
            </a:r>
            <a:r>
              <a:rPr lang="hu-HU" i="1" dirty="0" err="1"/>
              <a:t>Trump</a:t>
            </a:r>
            <a:r>
              <a:rPr lang="hu-HU" i="1" dirty="0"/>
              <a:t> és Putyin elnök sakkoznak Párizsban egy asztalnál ülve. A háttérben látszik az Eiffel torony. Donald </a:t>
            </a:r>
            <a:r>
              <a:rPr lang="hu-HU" i="1" dirty="0" err="1"/>
              <a:t>Trump</a:t>
            </a:r>
            <a:r>
              <a:rPr lang="hu-HU" i="1" dirty="0"/>
              <a:t> éppen lép a vezér bábuval. Az asztalnál mellettük áll </a:t>
            </a:r>
            <a:r>
              <a:rPr lang="hu-HU" i="1" dirty="0" err="1"/>
              <a:t>Zelenszkij</a:t>
            </a:r>
            <a:r>
              <a:rPr lang="hu-HU" i="1" dirty="0"/>
              <a:t> elnök és ujjal mutatja </a:t>
            </a:r>
            <a:r>
              <a:rPr lang="hu-HU" i="1" dirty="0" err="1"/>
              <a:t>Trumpnak</a:t>
            </a:r>
            <a:r>
              <a:rPr lang="hu-HU" i="1" dirty="0"/>
              <a:t>, hova lépjen.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A8CF0843-4F34-4EDC-8C1E-6F5E348E0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9192" y="1265982"/>
            <a:ext cx="3593123" cy="538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38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2C9EBA-8D33-493A-AED1-7CA8C40B5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7315" y="168271"/>
            <a:ext cx="5722257" cy="1325563"/>
          </a:xfrm>
        </p:spPr>
        <p:txBody>
          <a:bodyPr>
            <a:normAutofit/>
          </a:bodyPr>
          <a:lstStyle/>
          <a:p>
            <a:pPr algn="ctr"/>
            <a:r>
              <a:rPr lang="hu-HU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KÉPGENERÁLÁS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FE671B31-A9A9-4E11-9882-EB716C072114}"/>
              </a:ext>
            </a:extLst>
          </p:cNvPr>
          <p:cNvSpPr txBox="1"/>
          <p:nvPr/>
        </p:nvSpPr>
        <p:spPr>
          <a:xfrm>
            <a:off x="1008916" y="2760674"/>
            <a:ext cx="55149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/>
              <a:t>Prompt:</a:t>
            </a:r>
          </a:p>
          <a:p>
            <a:pPr marL="176213" algn="just">
              <a:tabLst>
                <a:tab pos="273050" algn="l"/>
              </a:tabLst>
            </a:pPr>
            <a:r>
              <a:rPr lang="hu-HU" i="1" dirty="0"/>
              <a:t>Generálj egy ma élő személyről, például egy digitális kultúrát tanító öreg tanárról egy indián törzsfőnökös képet!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6BA4AC14-6E72-4F27-B8F6-DC4DA828C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8345" y="1493834"/>
            <a:ext cx="3610921" cy="450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66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2C9EBA-8D33-493A-AED1-7CA8C40B5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7315" y="168271"/>
            <a:ext cx="5722257" cy="1325563"/>
          </a:xfrm>
        </p:spPr>
        <p:txBody>
          <a:bodyPr>
            <a:normAutofit/>
          </a:bodyPr>
          <a:lstStyle/>
          <a:p>
            <a:pPr algn="ctr"/>
            <a:r>
              <a:rPr lang="hu-HU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KÉPGENERÁLÁS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FE671B31-A9A9-4E11-9882-EB716C072114}"/>
              </a:ext>
            </a:extLst>
          </p:cNvPr>
          <p:cNvSpPr txBox="1"/>
          <p:nvPr/>
        </p:nvSpPr>
        <p:spPr>
          <a:xfrm>
            <a:off x="1008916" y="2760674"/>
            <a:ext cx="55149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dirty="0"/>
              <a:t>Prompt:</a:t>
            </a:r>
          </a:p>
          <a:p>
            <a:pPr marL="176213" algn="just">
              <a:tabLst>
                <a:tab pos="273050" algn="l"/>
              </a:tabLst>
            </a:pPr>
            <a:r>
              <a:rPr lang="hu-HU" i="1" dirty="0"/>
              <a:t>Generálj egy ma élő személyről, például egy digitális kultúrát tanító öreg tanárról hosszú, barna hajú képet orrpiercinggel!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C4DDAB6C-5089-49D7-BC9D-E089643CF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251" y="1281954"/>
            <a:ext cx="3840641" cy="479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525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2C9EBA-8D33-493A-AED1-7CA8C40B5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7315" y="168271"/>
            <a:ext cx="572225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u-HU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INPAINTING és OUTPAINTING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792C8B8-8B97-4E74-8EEF-A4CA398DD7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960" b="20508"/>
          <a:stretch/>
        </p:blipFill>
        <p:spPr>
          <a:xfrm>
            <a:off x="894420" y="918440"/>
            <a:ext cx="3171825" cy="4784619"/>
          </a:xfrm>
          <a:prstGeom prst="rect">
            <a:avLst/>
          </a:prstGeom>
        </p:spPr>
      </p:pic>
      <p:sp>
        <p:nvSpPr>
          <p:cNvPr id="6" name="Nyíl: jobbra mutató 5">
            <a:extLst>
              <a:ext uri="{FF2B5EF4-FFF2-40B4-BE49-F238E27FC236}">
                <a16:creationId xmlns:a16="http://schemas.microsoft.com/office/drawing/2014/main" id="{500E3374-2197-46E8-9FBE-66A0B252DEC0}"/>
              </a:ext>
            </a:extLst>
          </p:cNvPr>
          <p:cNvSpPr/>
          <p:nvPr/>
        </p:nvSpPr>
        <p:spPr>
          <a:xfrm>
            <a:off x="5829300" y="3429000"/>
            <a:ext cx="1343025" cy="923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4262EFDB-D496-46AD-9053-A77509703A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363" b="20996"/>
          <a:stretch/>
        </p:blipFill>
        <p:spPr>
          <a:xfrm>
            <a:off x="8125757" y="833361"/>
            <a:ext cx="3171824" cy="4792196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249305B4-5C49-4DAD-B9C8-51CF9E9302D8}"/>
              </a:ext>
            </a:extLst>
          </p:cNvPr>
          <p:cNvSpPr txBox="1"/>
          <p:nvPr/>
        </p:nvSpPr>
        <p:spPr>
          <a:xfrm>
            <a:off x="894420" y="596539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b="1" i="0" dirty="0">
                <a:solidFill>
                  <a:srgbClr val="1F1F1F"/>
                </a:solidFill>
                <a:effectLst/>
                <a:latin typeface="Google Sans Flex"/>
              </a:rPr>
              <a:t>Prompt: </a:t>
            </a:r>
            <a:r>
              <a:rPr lang="hu-HU" b="0" i="0" dirty="0">
                <a:solidFill>
                  <a:srgbClr val="1F1F1F"/>
                </a:solidFill>
                <a:effectLst/>
                <a:latin typeface="Google Sans Flex"/>
              </a:rPr>
              <a:t>A képen látható személy öltönyét színezd át sötétkékre és a személy fejére szerkessz elegáns kék kalapot</a:t>
            </a:r>
            <a:endParaRPr lang="hu-HU" dirty="0"/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52CE89B0-9680-439E-8122-DF8599599724}"/>
              </a:ext>
            </a:extLst>
          </p:cNvPr>
          <p:cNvSpPr txBox="1"/>
          <p:nvPr/>
        </p:nvSpPr>
        <p:spPr>
          <a:xfrm>
            <a:off x="988800" y="0"/>
            <a:ext cx="3171824" cy="9387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hu-HU" sz="1100" b="0" i="0" dirty="0">
                <a:solidFill>
                  <a:srgbClr val="0A0A0A"/>
                </a:solidFill>
                <a:effectLst/>
                <a:latin typeface="Google Sans"/>
              </a:rPr>
              <a:t>Ez egy </a:t>
            </a:r>
            <a:r>
              <a:rPr lang="hu-HU" sz="1100" b="0" i="0" dirty="0" err="1">
                <a:solidFill>
                  <a:srgbClr val="0A0A0A"/>
                </a:solidFill>
                <a:effectLst/>
                <a:latin typeface="Google Sans"/>
              </a:rPr>
              <a:t>png</a:t>
            </a:r>
            <a:r>
              <a:rPr lang="hu-HU" sz="1100" b="0" i="0" dirty="0">
                <a:solidFill>
                  <a:srgbClr val="0A0A0A"/>
                </a:solidFill>
                <a:effectLst/>
                <a:latin typeface="Google Sans"/>
              </a:rPr>
              <a:t> formátumú kép: A </a:t>
            </a:r>
            <a:r>
              <a:rPr lang="hu-HU" sz="1100" b="1" i="0" dirty="0">
                <a:solidFill>
                  <a:srgbClr val="0A0A0A"/>
                </a:solidFill>
                <a:effectLst/>
                <a:latin typeface="Google Sans"/>
              </a:rPr>
              <a:t>PNG</a:t>
            </a:r>
            <a:r>
              <a:rPr lang="hu-HU" sz="1100" b="0" i="0" dirty="0">
                <a:solidFill>
                  <a:srgbClr val="0A0A0A"/>
                </a:solidFill>
                <a:effectLst/>
                <a:latin typeface="Google Sans"/>
              </a:rPr>
              <a:t> (</a:t>
            </a:r>
            <a:r>
              <a:rPr lang="hu-HU" sz="1100" b="0" i="0" dirty="0" err="1">
                <a:solidFill>
                  <a:srgbClr val="0A0A0A"/>
                </a:solidFill>
                <a:effectLst/>
                <a:latin typeface="Google Sans"/>
              </a:rPr>
              <a:t>Portable</a:t>
            </a:r>
            <a:r>
              <a:rPr lang="hu-HU" sz="1100" b="0" i="0" dirty="0">
                <a:solidFill>
                  <a:srgbClr val="0A0A0A"/>
                </a:solidFill>
                <a:effectLst/>
                <a:latin typeface="Google Sans"/>
              </a:rPr>
              <a:t> Network </a:t>
            </a:r>
            <a:r>
              <a:rPr lang="hu-HU" sz="1100" b="0" i="0" dirty="0" err="1">
                <a:solidFill>
                  <a:srgbClr val="0A0A0A"/>
                </a:solidFill>
                <a:effectLst/>
                <a:latin typeface="Google Sans"/>
              </a:rPr>
              <a:t>Graphics</a:t>
            </a:r>
            <a:r>
              <a:rPr lang="hu-HU" sz="1100" b="0" i="0" dirty="0">
                <a:solidFill>
                  <a:srgbClr val="0A0A0A"/>
                </a:solidFill>
                <a:effectLst/>
                <a:latin typeface="Google Sans"/>
              </a:rPr>
              <a:t>) </a:t>
            </a:r>
            <a:r>
              <a:rPr lang="hu-HU" sz="1100" dirty="0"/>
              <a:t>formátum támogatja az </a:t>
            </a:r>
            <a:r>
              <a:rPr lang="hu-HU" sz="1100" dirty="0" err="1"/>
              <a:t>átlátszóságot</a:t>
            </a:r>
            <a:r>
              <a:rPr lang="hu-HU" sz="1100" dirty="0"/>
              <a:t> (alfacsatorna), így a képek háttere láthatatlanná tehető, ami ideális logókhoz vagy webes grafikákhoz</a:t>
            </a:r>
            <a:r>
              <a:rPr lang="hu-HU" sz="1100" b="0" i="0" dirty="0">
                <a:solidFill>
                  <a:srgbClr val="0A0A0A"/>
                </a:solidFill>
                <a:effectLst/>
                <a:latin typeface="Google Sans"/>
              </a:rPr>
              <a:t>. </a:t>
            </a:r>
            <a:endParaRPr lang="hu-HU" sz="1100" dirty="0"/>
          </a:p>
        </p:txBody>
      </p:sp>
    </p:spTree>
    <p:extLst>
      <p:ext uri="{BB962C8B-B14F-4D97-AF65-F5344CB8AC3E}">
        <p14:creationId xmlns:p14="http://schemas.microsoft.com/office/powerpoint/2010/main" val="224528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2C9EBA-8D33-493A-AED1-7CA8C40B5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4319" y="212077"/>
            <a:ext cx="616216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u-HU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 KÉPGENERÁLÁS KORLÁTAI</a:t>
            </a:r>
          </a:p>
        </p:txBody>
      </p:sp>
      <p:pic>
        <p:nvPicPr>
          <p:cNvPr id="1026" name="Picture 2" descr="ChatGPT Free Plan Image Generation Limits: Complete Reset Time &amp; Bypass  Guide (2025) - 2-3 Images/Day vs Plus 50/3hrs | Reset Calculator |  Safety-Ranked Methods | TCO Analysis | AI Free API">
            <a:extLst>
              <a:ext uri="{FF2B5EF4-FFF2-40B4-BE49-F238E27FC236}">
                <a16:creationId xmlns:a16="http://schemas.microsoft.com/office/drawing/2014/main" id="{F54C6E05-9912-4E60-AB84-0A41E9F97A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98" y="1316684"/>
            <a:ext cx="9657977" cy="543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Gemini Image Generation Free Limits 2026: Every Model, Every Tier, Every Trick to Maximize Your Quota">
            <a:extLst>
              <a:ext uri="{FF2B5EF4-FFF2-40B4-BE49-F238E27FC236}">
                <a16:creationId xmlns:a16="http://schemas.microsoft.com/office/drawing/2014/main" id="{0434B034-F63D-4BA0-BFB3-4B2F422538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1D3CC52F-80C4-4FE6-9C63-AB45D684B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0514" y="1316684"/>
            <a:ext cx="9657977" cy="543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33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2C9EBA-8D33-493A-AED1-7CA8C40B5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7315" y="168271"/>
            <a:ext cx="5722257" cy="1325563"/>
          </a:xfrm>
        </p:spPr>
        <p:txBody>
          <a:bodyPr>
            <a:normAutofit/>
          </a:bodyPr>
          <a:lstStyle/>
          <a:p>
            <a:pPr algn="ctr"/>
            <a:r>
              <a:rPr lang="hu-HU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Tesztkérdések 1.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155E6D30-36D6-4FC9-9456-36E858A09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652" y="1828800"/>
            <a:ext cx="10318359" cy="2909679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6C679667-2342-4E9C-B8DB-00507569BC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4533475" y="3652477"/>
            <a:ext cx="7068536" cy="2172003"/>
          </a:xfrm>
          <a:prstGeom prst="rect">
            <a:avLst/>
          </a:prstGeom>
        </p:spPr>
      </p:pic>
      <p:pic>
        <p:nvPicPr>
          <p:cNvPr id="4100" name="Picture 4" descr="Do You Know (@doyouknowvlog) • Facebook">
            <a:extLst>
              <a:ext uri="{FF2B5EF4-FFF2-40B4-BE49-F238E27FC236}">
                <a16:creationId xmlns:a16="http://schemas.microsoft.com/office/drawing/2014/main" id="{A3006D0B-823A-4A2F-BAF8-256EB2A8D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1285" y="5441297"/>
            <a:ext cx="1295039" cy="1295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2989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2C9EBA-8D33-493A-AED1-7CA8C40B5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7315" y="168271"/>
            <a:ext cx="5722257" cy="1325563"/>
          </a:xfrm>
        </p:spPr>
        <p:txBody>
          <a:bodyPr>
            <a:normAutofit/>
          </a:bodyPr>
          <a:lstStyle/>
          <a:p>
            <a:pPr algn="ctr"/>
            <a:r>
              <a:rPr lang="hu-HU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Tesztkérdések 2.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7275581-22B8-40F8-AA54-1E35A7881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618" y="2101362"/>
            <a:ext cx="9581061" cy="228063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602F3F64-17D7-408B-9FDD-4DBBF6D9E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714" y="4278133"/>
            <a:ext cx="4255477" cy="232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518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2C9EBA-8D33-493A-AED1-7CA8C40B5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7315" y="168271"/>
            <a:ext cx="5722257" cy="1325563"/>
          </a:xfrm>
        </p:spPr>
        <p:txBody>
          <a:bodyPr>
            <a:normAutofit/>
          </a:bodyPr>
          <a:lstStyle/>
          <a:p>
            <a:pPr algn="ctr"/>
            <a:r>
              <a:rPr lang="hu-HU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Tesztkérdések 3.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C8C515B-FD42-4BF1-856A-EEE5E2B20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25" y="2200582"/>
            <a:ext cx="8763149" cy="245683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88FAF19C-3C41-46A9-8059-14E0005FCE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82" t="44055" r="42638" b="13656"/>
          <a:stretch/>
        </p:blipFill>
        <p:spPr>
          <a:xfrm>
            <a:off x="9302260" y="3490546"/>
            <a:ext cx="2477388" cy="3094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184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2C9EBA-8D33-493A-AED1-7CA8C40B5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7315" y="168271"/>
            <a:ext cx="5722257" cy="1325563"/>
          </a:xfrm>
        </p:spPr>
        <p:txBody>
          <a:bodyPr>
            <a:normAutofit/>
          </a:bodyPr>
          <a:lstStyle/>
          <a:p>
            <a:pPr algn="ctr"/>
            <a:r>
              <a:rPr lang="hu-HU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Tesztkérdések 4.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B0D392C-88B0-4AF6-829F-D4091AE82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935" y="2094645"/>
            <a:ext cx="10030130" cy="2373922"/>
          </a:xfrm>
          <a:prstGeom prst="rect">
            <a:avLst/>
          </a:prstGeom>
        </p:spPr>
      </p:pic>
      <p:sp>
        <p:nvSpPr>
          <p:cNvPr id="7" name="Szövegdoboz 6">
            <a:extLst>
              <a:ext uri="{FF2B5EF4-FFF2-40B4-BE49-F238E27FC236}">
                <a16:creationId xmlns:a16="http://schemas.microsoft.com/office/drawing/2014/main" id="{F4840DE4-8587-4B6E-957D-C26BE4C0BE02}"/>
              </a:ext>
            </a:extLst>
          </p:cNvPr>
          <p:cNvSpPr txBox="1"/>
          <p:nvPr/>
        </p:nvSpPr>
        <p:spPr>
          <a:xfrm>
            <a:off x="5510579" y="4279484"/>
            <a:ext cx="6097464" cy="230832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/>
            <a:r>
              <a:rPr lang="hu-HU" b="1" i="0" dirty="0">
                <a:solidFill>
                  <a:srgbClr val="3997D4"/>
                </a:solidFill>
                <a:effectLst/>
                <a:latin typeface="Montserrat" panose="00000500000000000000" pitchFamily="2" charset="-18"/>
              </a:rPr>
              <a:t>Mit jelent pontosan a</a:t>
            </a:r>
            <a:r>
              <a:rPr lang="hu-HU" b="1" i="0" dirty="0">
                <a:solidFill>
                  <a:srgbClr val="FFFFFF"/>
                </a:solidFill>
                <a:effectLst/>
                <a:latin typeface="Montserrat" panose="00000500000000000000" pitchFamily="2" charset="-18"/>
              </a:rPr>
              <a:t> szerzői jog</a:t>
            </a:r>
            <a:r>
              <a:rPr lang="hu-HU" b="1" i="0" dirty="0">
                <a:solidFill>
                  <a:srgbClr val="3997D4"/>
                </a:solidFill>
                <a:effectLst/>
                <a:latin typeface="Montserrat" panose="00000500000000000000" pitchFamily="2" charset="-18"/>
              </a:rPr>
              <a:t>?</a:t>
            </a:r>
            <a:endParaRPr lang="hu-HU" b="1" i="0" dirty="0">
              <a:solidFill>
                <a:srgbClr val="FFFFFF"/>
              </a:solidFill>
              <a:effectLst/>
              <a:latin typeface="Montserrat" panose="00000500000000000000" pitchFamily="2" charset="-18"/>
            </a:endParaRPr>
          </a:p>
          <a:p>
            <a:pPr algn="just"/>
            <a:r>
              <a:rPr lang="hu-HU" b="0" i="0" dirty="0">
                <a:solidFill>
                  <a:srgbClr val="C4C3C3"/>
                </a:solidFill>
                <a:effectLst/>
                <a:latin typeface="Montserrat" panose="00000500000000000000" pitchFamily="2" charset="-18"/>
              </a:rPr>
              <a:t>Bármi, amit megalkotunk, legyen az irodalmi, tudományos vagy művészeti alkotás, automatikusan szerzői jogi védelem alá esik. Ez azt jelenti, hogy nincs szükség arra, hogy adott anyagot bármilyen nyilvántartásba vegyük, a szerzői jog minden esetben automatikusan megilleti a mű alkotóját, azaz minket.</a:t>
            </a:r>
          </a:p>
        </p:txBody>
      </p:sp>
      <p:pic>
        <p:nvPicPr>
          <p:cNvPr id="6146" name="Picture 2" descr="Do You Know (@doyouknowvlog) • Facebook">
            <a:extLst>
              <a:ext uri="{FF2B5EF4-FFF2-40B4-BE49-F238E27FC236}">
                <a16:creationId xmlns:a16="http://schemas.microsoft.com/office/drawing/2014/main" id="{E5C097BC-14AA-4671-B69B-BB367446B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650" y="454660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763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12C9EBA-8D33-493A-AED1-7CA8C40B5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7315" y="168271"/>
            <a:ext cx="5722257" cy="1325563"/>
          </a:xfrm>
        </p:spPr>
        <p:txBody>
          <a:bodyPr>
            <a:normAutofit/>
          </a:bodyPr>
          <a:lstStyle/>
          <a:p>
            <a:pPr algn="ctr"/>
            <a:r>
              <a:rPr lang="hu-HU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Tesztkérdések 5.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29A320E3-2B3F-41AB-95DA-31623422C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081" y="2156058"/>
            <a:ext cx="9819837" cy="254588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9B0E0D51-5985-4C71-9F63-F029B3855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6489" y="4227013"/>
            <a:ext cx="4166166" cy="227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967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423</Words>
  <Application>Microsoft Office PowerPoint</Application>
  <PresentationFormat>Szélesvásznú</PresentationFormat>
  <Paragraphs>50</Paragraphs>
  <Slides>15</Slides>
  <Notes>0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Google Sans</vt:lpstr>
      <vt:lpstr>Google Sans Flex</vt:lpstr>
      <vt:lpstr>Google Sans Text</vt:lpstr>
      <vt:lpstr>Montserrat</vt:lpstr>
      <vt:lpstr>Office-téma</vt:lpstr>
      <vt:lpstr>A kreatív MI</vt:lpstr>
      <vt:lpstr>PROMPTOGRÁFIA</vt:lpstr>
      <vt:lpstr>A PROMPTOGRÁFIA ELNEVEZÉSE</vt:lpstr>
      <vt:lpstr>MI művészet    Humán művészet</vt:lpstr>
      <vt:lpstr>PowerPoint-bemutató</vt:lpstr>
      <vt:lpstr>KÉPGENERÁLÁS</vt:lpstr>
      <vt:lpstr>KÉPGENERÁLÁS</vt:lpstr>
      <vt:lpstr>KÉPGENERÁLÁS</vt:lpstr>
      <vt:lpstr>INPAINTING és OUTPAINTING</vt:lpstr>
      <vt:lpstr>A KÉPGENERÁLÁS KORLÁTAI</vt:lpstr>
      <vt:lpstr>Tesztkérdések 1.</vt:lpstr>
      <vt:lpstr>Tesztkérdések 2.</vt:lpstr>
      <vt:lpstr>Tesztkérdések 3.</vt:lpstr>
      <vt:lpstr>Tesztkérdések 4.</vt:lpstr>
      <vt:lpstr>Tesztkérdések 5.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kreatív MI</dc:title>
  <dc:creator>INFTAN</dc:creator>
  <cp:lastModifiedBy>INFTAN</cp:lastModifiedBy>
  <cp:revision>36</cp:revision>
  <dcterms:created xsi:type="dcterms:W3CDTF">2026-04-24T11:14:33Z</dcterms:created>
  <dcterms:modified xsi:type="dcterms:W3CDTF">2026-04-29T08:09:49Z</dcterms:modified>
</cp:coreProperties>
</file>