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96" r:id="rId3"/>
  </p:sldMasterIdLst>
  <p:sldIdLst>
    <p:sldId id="256" r:id="rId4"/>
    <p:sldId id="257" r:id="rId5"/>
    <p:sldId id="258" r:id="rId6"/>
    <p:sldId id="259" r:id="rId7"/>
    <p:sldId id="270" r:id="rId8"/>
    <p:sldId id="261" r:id="rId9"/>
    <p:sldId id="263" r:id="rId10"/>
    <p:sldId id="271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85" autoAdjust="0"/>
    <p:restoredTop sz="0" autoAdjust="0"/>
  </p:normalViewPr>
  <p:slideViewPr>
    <p:cSldViewPr snapToGrid="0" snapToObjects="1">
      <p:cViewPr varScale="1">
        <p:scale>
          <a:sx n="59" d="100"/>
          <a:sy n="59" d="100"/>
        </p:scale>
        <p:origin x="1158" y="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67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73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03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352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3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56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7318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04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233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4961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624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291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522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556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172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58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20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272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801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061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8483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977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934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287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027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107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758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036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26298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584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52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039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204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7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8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2889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notebooklm.google.com/notebook/7ec3b727-3b57-4e37-b4c9-d9719c12b262/artifact/ce17dfe2-48d3-47ad-88a5-d981fe29bac5?utm_source=nlm_web_share&amp;utm_medium=google_oo&amp;utm_campaign=art_share_2&amp;utm_content=&amp;utm_smc=nlm_web_share_google_oo_art_share_2_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I in Education: Personalizing Learning and Improving Outcom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550" y="5939135"/>
            <a:ext cx="8782050" cy="762000"/>
          </a:xfrm>
        </p:spPr>
        <p:txBody>
          <a:bodyPr>
            <a:normAutofit/>
          </a:bodyPr>
          <a:lstStyle/>
          <a:p>
            <a:r>
              <a:rPr lang="hu-HU" i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i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ogyan</a:t>
            </a:r>
            <a:r>
              <a:rPr i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i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használjuk</a:t>
            </a:r>
            <a:r>
              <a:rPr i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i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jól</a:t>
            </a:r>
            <a:r>
              <a:rPr i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</a:t>
            </a:r>
            <a:r>
              <a:rPr lang="hu-HU" i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z MI-t a </a:t>
            </a:r>
            <a:r>
              <a:rPr i="1" dirty="0" err="1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tanulásban</a:t>
            </a:r>
            <a:r>
              <a:rPr i="1" dirty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Téglalap 3"/>
          <p:cNvSpPr/>
          <p:nvPr/>
        </p:nvSpPr>
        <p:spPr>
          <a:xfrm>
            <a:off x="228601" y="224134"/>
            <a:ext cx="11830050" cy="1107996"/>
          </a:xfrm>
          <a:prstGeom prst="rect">
            <a:avLst/>
          </a:prstGeom>
          <a:solidFill>
            <a:schemeClr val="accent1">
              <a:lumMod val="40000"/>
              <a:lumOff val="60000"/>
              <a:alpha val="81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6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MI a tanulás szolgálatában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105276" y="2814935"/>
            <a:ext cx="2038350" cy="6140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60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Lesson</a:t>
            </a:r>
            <a:r>
              <a:rPr lang="hu-HU" sz="36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8675" y="275804"/>
            <a:ext cx="8229600" cy="1143000"/>
          </a:xfrm>
        </p:spPr>
        <p:txBody>
          <a:bodyPr/>
          <a:lstStyle/>
          <a:p>
            <a:r>
              <a:rPr sz="4400" b="1" dirty="0" err="1"/>
              <a:t>Bevezető</a:t>
            </a:r>
            <a:r>
              <a:rPr sz="4400" b="1" dirty="0"/>
              <a:t> </a:t>
            </a:r>
            <a:r>
              <a:rPr sz="4400" b="1" dirty="0" err="1"/>
              <a:t>kérdések</a:t>
            </a:r>
            <a:endParaRPr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6413" y="1418804"/>
            <a:ext cx="8351862" cy="214223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  <a:defRPr sz="1584"/>
            </a:pPr>
            <a:r>
              <a:rPr sz="2800" dirty="0"/>
              <a:t>Ki</a:t>
            </a:r>
            <a:r>
              <a:rPr lang="hu-HU" sz="2800" dirty="0"/>
              <a:t> (nem) </a:t>
            </a:r>
            <a:r>
              <a:rPr sz="2800" dirty="0" err="1"/>
              <a:t>használt</a:t>
            </a:r>
            <a:r>
              <a:rPr sz="2800" dirty="0"/>
              <a:t> </a:t>
            </a:r>
            <a:r>
              <a:rPr sz="2800" dirty="0" err="1"/>
              <a:t>már</a:t>
            </a:r>
            <a:r>
              <a:rPr sz="2800" dirty="0"/>
              <a:t> </a:t>
            </a:r>
            <a:r>
              <a:rPr lang="hu-HU" sz="2800" dirty="0"/>
              <a:t>MI</a:t>
            </a:r>
            <a:r>
              <a:rPr sz="2800" dirty="0"/>
              <a:t>-t </a:t>
            </a:r>
            <a:r>
              <a:rPr sz="2800" dirty="0" err="1"/>
              <a:t>tanulásra</a:t>
            </a:r>
            <a:r>
              <a:rPr sz="2800" dirty="0"/>
              <a:t>?</a:t>
            </a:r>
          </a:p>
          <a:p>
            <a:pPr marL="457200" indent="-457200">
              <a:buFont typeface="+mj-lt"/>
              <a:buAutoNum type="arabicPeriod"/>
              <a:defRPr sz="1584"/>
            </a:pPr>
            <a:r>
              <a:rPr sz="2800" dirty="0"/>
              <a:t>Mire </a:t>
            </a:r>
            <a:r>
              <a:rPr sz="2800" dirty="0" err="1"/>
              <a:t>használtátok</a:t>
            </a:r>
            <a:r>
              <a:rPr sz="2800" dirty="0"/>
              <a:t>?</a:t>
            </a:r>
          </a:p>
          <a:p>
            <a:pPr marL="457200" indent="-457200">
              <a:buFont typeface="+mj-lt"/>
              <a:buAutoNum type="arabicPeriod"/>
              <a:defRPr sz="1584"/>
            </a:pPr>
            <a:r>
              <a:rPr sz="2800" dirty="0" err="1"/>
              <a:t>Segített</a:t>
            </a:r>
            <a:r>
              <a:rPr sz="2800" dirty="0"/>
              <a:t> </a:t>
            </a:r>
            <a:r>
              <a:rPr sz="2800" dirty="0" err="1"/>
              <a:t>vagy</a:t>
            </a:r>
            <a:r>
              <a:rPr sz="2800" dirty="0"/>
              <a:t> </a:t>
            </a:r>
            <a:r>
              <a:rPr sz="2800" dirty="0" err="1"/>
              <a:t>helyettesített</a:t>
            </a:r>
            <a:r>
              <a:rPr sz="2800" dirty="0"/>
              <a:t>?</a:t>
            </a:r>
          </a:p>
          <a:p>
            <a:pPr marL="457200" indent="-457200">
              <a:buFont typeface="+mj-lt"/>
              <a:buAutoNum type="arabicPeriod"/>
              <a:defRPr sz="1584"/>
            </a:pPr>
            <a:r>
              <a:rPr sz="2800" dirty="0" err="1"/>
              <a:t>Szerintetek</a:t>
            </a:r>
            <a:r>
              <a:rPr sz="2800" dirty="0"/>
              <a:t> </a:t>
            </a:r>
            <a:r>
              <a:rPr sz="2800" dirty="0" err="1"/>
              <a:t>csalás</a:t>
            </a:r>
            <a:r>
              <a:rPr sz="2800" dirty="0"/>
              <a:t> </a:t>
            </a:r>
            <a:r>
              <a:rPr sz="2800" dirty="0" err="1"/>
              <a:t>lehet</a:t>
            </a:r>
            <a:r>
              <a:rPr sz="2800" dirty="0"/>
              <a:t> </a:t>
            </a:r>
            <a:r>
              <a:rPr sz="2800" dirty="0" err="1"/>
              <a:t>az</a:t>
            </a:r>
            <a:r>
              <a:rPr sz="2800" dirty="0"/>
              <a:t> </a:t>
            </a:r>
            <a:r>
              <a:rPr lang="hu-HU" sz="2800" dirty="0"/>
              <a:t>M</a:t>
            </a:r>
            <a:r>
              <a:rPr sz="2800" dirty="0"/>
              <a:t>I </a:t>
            </a:r>
            <a:r>
              <a:rPr sz="2800" dirty="0" err="1"/>
              <a:t>használata</a:t>
            </a:r>
            <a:r>
              <a:rPr sz="2800" dirty="0"/>
              <a:t>?</a:t>
            </a:r>
          </a:p>
        </p:txBody>
      </p:sp>
      <p:pic>
        <p:nvPicPr>
          <p:cNvPr id="1026" name="Picture 2" descr="3 Ways to Use ChatGPT to Help Students Learn – and Not Cheat – The 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821" y="3742438"/>
            <a:ext cx="4889311" cy="29335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Jól, vagy rosszul használod?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811701"/>
            <a:ext cx="10972800" cy="1657349"/>
          </a:xfrm>
        </p:spPr>
        <p:txBody>
          <a:bodyPr>
            <a:normAutofit/>
          </a:bodyPr>
          <a:lstStyle/>
          <a:p>
            <a:pPr algn="l">
              <a:defRPr sz="1584"/>
            </a:pPr>
            <a:r>
              <a:rPr sz="2800" dirty="0"/>
              <a:t>A </a:t>
            </a:r>
            <a:r>
              <a:rPr sz="2800" dirty="0" err="1"/>
              <a:t>jó</a:t>
            </a:r>
            <a:r>
              <a:rPr sz="2800" dirty="0"/>
              <a:t> </a:t>
            </a:r>
            <a:r>
              <a:rPr sz="2800" dirty="0" err="1"/>
              <a:t>használat</a:t>
            </a:r>
            <a:r>
              <a:rPr sz="2800" dirty="0"/>
              <a:t>: </a:t>
            </a:r>
            <a:r>
              <a:rPr sz="2800" dirty="0" err="1"/>
              <a:t>amikor</a:t>
            </a:r>
            <a:r>
              <a:rPr sz="2800" dirty="0"/>
              <a:t> </a:t>
            </a:r>
            <a:r>
              <a:rPr sz="2800" dirty="0" err="1"/>
              <a:t>gyorsabban</a:t>
            </a:r>
            <a:r>
              <a:rPr sz="2800" dirty="0"/>
              <a:t> </a:t>
            </a:r>
            <a:r>
              <a:rPr sz="2800" dirty="0" err="1"/>
              <a:t>tanulsz</a:t>
            </a:r>
            <a:r>
              <a:rPr sz="2800" dirty="0"/>
              <a:t> </a:t>
            </a:r>
            <a:r>
              <a:rPr sz="2800" dirty="0" err="1"/>
              <a:t>vele</a:t>
            </a:r>
            <a:r>
              <a:rPr sz="2800" dirty="0"/>
              <a:t>.</a:t>
            </a:r>
          </a:p>
          <a:p>
            <a:pPr algn="l">
              <a:defRPr sz="1584"/>
            </a:pPr>
            <a:r>
              <a:rPr sz="2800" dirty="0"/>
              <a:t>A </a:t>
            </a:r>
            <a:r>
              <a:rPr sz="2800" dirty="0" err="1"/>
              <a:t>rossz</a:t>
            </a:r>
            <a:r>
              <a:rPr sz="2800" dirty="0"/>
              <a:t> </a:t>
            </a:r>
            <a:r>
              <a:rPr sz="2800" dirty="0" err="1"/>
              <a:t>használat</a:t>
            </a:r>
            <a:r>
              <a:rPr sz="2800" dirty="0"/>
              <a:t>: </a:t>
            </a:r>
            <a:r>
              <a:rPr sz="2800" dirty="0" err="1"/>
              <a:t>amikor</a:t>
            </a:r>
            <a:r>
              <a:rPr sz="2800" dirty="0"/>
              <a:t> </a:t>
            </a:r>
            <a:r>
              <a:rPr sz="2800" dirty="0" err="1"/>
              <a:t>helyetted</a:t>
            </a:r>
            <a:r>
              <a:rPr sz="2800" dirty="0"/>
              <a:t> </a:t>
            </a:r>
            <a:r>
              <a:rPr sz="2800" dirty="0" err="1"/>
              <a:t>tanul</a:t>
            </a:r>
            <a:r>
              <a:rPr sz="2800" dirty="0"/>
              <a:t>.</a:t>
            </a:r>
            <a:endParaRPr lang="hu-HU" sz="2800" dirty="0"/>
          </a:p>
          <a:p>
            <a:pPr marL="0" indent="0" algn="r">
              <a:buNone/>
              <a:defRPr sz="1584"/>
            </a:pPr>
            <a:r>
              <a:rPr lang="hu-HU" sz="28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„Az MI nem helyettesíti a gondolkodást!”</a:t>
            </a: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705205"/>
              </p:ext>
            </p:extLst>
          </p:nvPr>
        </p:nvGraphicFramePr>
        <p:xfrm>
          <a:off x="914400" y="4766151"/>
          <a:ext cx="10972800" cy="1737360"/>
        </p:xfrm>
        <a:graphic>
          <a:graphicData uri="http://schemas.openxmlformats.org/drawingml/2006/table">
            <a:tbl>
              <a:tblPr/>
              <a:tblGrid>
                <a:gridCol w="5486400">
                  <a:extLst>
                    <a:ext uri="{9D8B030D-6E8A-4147-A177-3AD203B41FA5}">
                      <a16:colId xmlns:a16="http://schemas.microsoft.com/office/drawing/2014/main" val="310688234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8791322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hu-HU" b="1" dirty="0">
                          <a:effectLst/>
                          <a:latin typeface="Google Sans Text"/>
                        </a:rPr>
                        <a:t>Rossz megközelítés (Helyettesítő)</a:t>
                      </a:r>
                      <a:endParaRPr lang="hu-HU" dirty="0"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b="1">
                          <a:effectLst/>
                          <a:latin typeface="Google Sans Text"/>
                        </a:rPr>
                        <a:t>Jó megközelítés (Mentor / Tanulótárs)</a:t>
                      </a:r>
                      <a:endParaRPr lang="hu-HU"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4837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i="1" dirty="0">
                          <a:effectLst/>
                          <a:latin typeface="Google Sans Text"/>
                        </a:rPr>
                        <a:t>„Írd meg helyettem a házit.”</a:t>
                      </a:r>
                      <a:endParaRPr lang="nb-NO" dirty="0"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i="1">
                          <a:effectLst/>
                          <a:latin typeface="Google Sans Text"/>
                        </a:rPr>
                        <a:t>„Magyarázd el ezt a fogalmat úgy, mintha 14 éves lennék.”</a:t>
                      </a:r>
                      <a:endParaRPr lang="hu-HU"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152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u-HU" dirty="0">
                          <a:effectLst/>
                          <a:latin typeface="Google Sans Text"/>
                        </a:rPr>
                        <a:t>Elégtelen tudás, lebukás a számonkérésnél.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dirty="0">
                          <a:effectLst/>
                          <a:latin typeface="Google Sans Text"/>
                        </a:rPr>
                        <a:t>Mélyebb megértés, jobb jegyek a dolgozatnál.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3325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u-HU">
                          <a:effectLst/>
                          <a:latin typeface="Google Sans Text"/>
                        </a:rPr>
                        <a:t>Kritika nélküli másolás (hallucinációk átvétele).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dirty="0">
                          <a:effectLst/>
                          <a:latin typeface="Google Sans Text"/>
                        </a:rPr>
                        <a:t>Az MI válaszainak ellenőrzése, forráskritika.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648904"/>
                  </a:ext>
                </a:extLst>
              </a:tr>
            </a:tbl>
          </a:graphicData>
        </a:graphic>
      </p:graphicFrame>
      <p:pic>
        <p:nvPicPr>
          <p:cNvPr id="3074" name="Picture 2" descr="AI: The Good, The Bad and the Unknow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899" y="99482"/>
            <a:ext cx="4470399" cy="2514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Rossz</a:t>
            </a:r>
            <a:r>
              <a:rPr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hu-H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</a:t>
            </a:r>
            <a:r>
              <a:rPr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I-</a:t>
            </a:r>
            <a:r>
              <a:rPr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használat</a:t>
            </a:r>
            <a:endParaRPr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552950" cy="4525963"/>
          </a:xfrm>
        </p:spPr>
        <p:txBody>
          <a:bodyPr>
            <a:normAutofit/>
          </a:bodyPr>
          <a:lstStyle/>
          <a:p>
            <a:pPr marL="0" indent="0" algn="l">
              <a:buNone/>
              <a:defRPr sz="1584"/>
            </a:pPr>
            <a:r>
              <a:rPr sz="2800" b="1" dirty="0" err="1"/>
              <a:t>Példa</a:t>
            </a:r>
            <a:r>
              <a:rPr sz="2800" b="1" dirty="0"/>
              <a:t>:</a:t>
            </a:r>
          </a:p>
          <a:p>
            <a:pPr marL="361950" indent="0" algn="l">
              <a:buNone/>
              <a:defRPr sz="1584"/>
            </a:pPr>
            <a:r>
              <a:rPr sz="2800" dirty="0"/>
              <a:t>„</a:t>
            </a:r>
            <a:r>
              <a:rPr sz="2800" i="1" dirty="0" err="1"/>
              <a:t>Írd</a:t>
            </a:r>
            <a:r>
              <a:rPr sz="2800" i="1" dirty="0"/>
              <a:t> </a:t>
            </a:r>
            <a:r>
              <a:rPr lang="hu-HU" sz="2800" i="1" dirty="0"/>
              <a:t>le</a:t>
            </a:r>
            <a:r>
              <a:rPr sz="2800" i="1" dirty="0"/>
              <a:t> a</a:t>
            </a:r>
            <a:r>
              <a:rPr lang="hu-HU" sz="2800" i="1" dirty="0"/>
              <a:t> kereszténység legfontosabb jellemzőit!</a:t>
            </a:r>
            <a:r>
              <a:rPr sz="2800" dirty="0"/>
              <a:t>”</a:t>
            </a:r>
          </a:p>
          <a:p>
            <a:pPr algn="l">
              <a:defRPr sz="1584"/>
            </a:pPr>
            <a:endParaRPr sz="2800" dirty="0"/>
          </a:p>
          <a:p>
            <a:pPr marL="0" indent="0" algn="l">
              <a:buNone/>
              <a:defRPr sz="1584"/>
            </a:pPr>
            <a:r>
              <a:rPr sz="2800" b="1" dirty="0" err="1"/>
              <a:t>Mi</a:t>
            </a:r>
            <a:r>
              <a:rPr sz="2800" b="1" dirty="0"/>
              <a:t> a </a:t>
            </a:r>
            <a:r>
              <a:rPr sz="2800" b="1" dirty="0" err="1"/>
              <a:t>probléma</a:t>
            </a:r>
            <a:r>
              <a:rPr sz="2800" b="1" dirty="0"/>
              <a:t>?</a:t>
            </a:r>
          </a:p>
          <a:p>
            <a:pPr algn="l">
              <a:defRPr sz="1584"/>
            </a:pPr>
            <a:r>
              <a:rPr sz="2800" dirty="0" err="1"/>
              <a:t>nem</a:t>
            </a:r>
            <a:r>
              <a:rPr sz="2800" dirty="0"/>
              <a:t> </a:t>
            </a:r>
            <a:r>
              <a:rPr sz="2800" dirty="0" err="1"/>
              <a:t>gondolkodik</a:t>
            </a:r>
            <a:r>
              <a:rPr sz="2800" dirty="0"/>
              <a:t> a </a:t>
            </a:r>
            <a:r>
              <a:rPr sz="2800" dirty="0" err="1"/>
              <a:t>diák</a:t>
            </a:r>
            <a:endParaRPr sz="2800" dirty="0"/>
          </a:p>
          <a:p>
            <a:pPr algn="l">
              <a:defRPr sz="1584"/>
            </a:pPr>
            <a:r>
              <a:rPr sz="2800" dirty="0" err="1"/>
              <a:t>nincs</a:t>
            </a:r>
            <a:r>
              <a:rPr sz="2800" dirty="0"/>
              <a:t> </a:t>
            </a:r>
            <a:r>
              <a:rPr sz="2800" dirty="0" err="1"/>
              <a:t>valódi</a:t>
            </a:r>
            <a:r>
              <a:rPr sz="2800" dirty="0"/>
              <a:t> </a:t>
            </a:r>
            <a:r>
              <a:rPr sz="2800" dirty="0" err="1"/>
              <a:t>tanulás</a:t>
            </a:r>
            <a:endParaRPr sz="2800" dirty="0"/>
          </a:p>
          <a:p>
            <a:pPr algn="l">
              <a:defRPr sz="1584"/>
            </a:pPr>
            <a:r>
              <a:rPr sz="2800" dirty="0" err="1"/>
              <a:t>dolgozatnál</a:t>
            </a:r>
            <a:r>
              <a:rPr sz="2800" dirty="0"/>
              <a:t> </a:t>
            </a:r>
            <a:r>
              <a:rPr sz="2800" dirty="0" err="1"/>
              <a:t>nem</a:t>
            </a:r>
            <a:r>
              <a:rPr sz="2800" dirty="0"/>
              <a:t> </a:t>
            </a:r>
            <a:r>
              <a:rPr sz="2800" dirty="0" err="1"/>
              <a:t>működik</a:t>
            </a:r>
            <a:endParaRPr sz="2800" dirty="0"/>
          </a:p>
        </p:txBody>
      </p:sp>
      <p:pic>
        <p:nvPicPr>
          <p:cNvPr id="4098" name="Picture 2" descr="Is AI Therapy Good or Bad? | TherapyWithAI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918" y="1960703"/>
            <a:ext cx="6660756" cy="380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Oophaga vicentei &quot;Red&quot; Dart Frog | FrogDaddy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7" t="16777" r="18330" b="14269"/>
          <a:stretch/>
        </p:blipFill>
        <p:spPr bwMode="auto">
          <a:xfrm>
            <a:off x="9807085" y="3648075"/>
            <a:ext cx="526164" cy="49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Jó</a:t>
            </a:r>
            <a:r>
              <a:rPr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hu-H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</a:t>
            </a:r>
            <a:r>
              <a:rPr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I-</a:t>
            </a:r>
            <a:r>
              <a:rPr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használat</a:t>
            </a:r>
            <a:endParaRPr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7354"/>
            <a:ext cx="4552950" cy="4013059"/>
          </a:xfrm>
        </p:spPr>
        <p:txBody>
          <a:bodyPr>
            <a:normAutofit/>
          </a:bodyPr>
          <a:lstStyle/>
          <a:p>
            <a:pPr marL="0" indent="0" algn="l">
              <a:buNone/>
              <a:defRPr sz="1584"/>
            </a:pPr>
            <a:r>
              <a:rPr sz="2800" b="1" dirty="0" err="1"/>
              <a:t>Példa</a:t>
            </a:r>
            <a:r>
              <a:rPr sz="2800" b="1" dirty="0"/>
              <a:t>:</a:t>
            </a:r>
          </a:p>
          <a:p>
            <a:pPr>
              <a:defRPr sz="1584"/>
            </a:pPr>
            <a:r>
              <a:rPr lang="hu-HU" sz="2800" dirty="0"/>
              <a:t>„Magyarázd el egyszerűen!”</a:t>
            </a:r>
          </a:p>
          <a:p>
            <a:pPr>
              <a:defRPr sz="1584"/>
            </a:pPr>
            <a:r>
              <a:rPr lang="hu-HU" sz="2800" dirty="0"/>
              <a:t>„Kérdezz ki engem!”</a:t>
            </a:r>
          </a:p>
          <a:p>
            <a:pPr>
              <a:defRPr sz="1584"/>
            </a:pPr>
            <a:r>
              <a:rPr lang="hu-HU" sz="2800" dirty="0"/>
              <a:t>„Adj gyakorlófeladatokat!”</a:t>
            </a:r>
          </a:p>
          <a:p>
            <a:pPr>
              <a:defRPr sz="1584"/>
            </a:pPr>
            <a:r>
              <a:rPr lang="hu-HU" sz="2800" dirty="0"/>
              <a:t>„Ellenőrizd a megoldásomat!”</a:t>
            </a:r>
          </a:p>
        </p:txBody>
      </p:sp>
      <p:pic>
        <p:nvPicPr>
          <p:cNvPr id="4098" name="Picture 2" descr="Is AI Therapy Good or Bad? | TherapyWithAI Blo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518" y="1808303"/>
            <a:ext cx="6660756" cy="380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Oophaga vicentei &quot;Red&quot; Dart Frog | FrogDaddy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7" t="16777" r="18330" b="14269"/>
          <a:stretch/>
        </p:blipFill>
        <p:spPr bwMode="auto">
          <a:xfrm flipH="1">
            <a:off x="6935726" y="3445222"/>
            <a:ext cx="611378" cy="531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360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39"/>
            <a:ext cx="12192000" cy="680265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6859" y="2324100"/>
            <a:ext cx="4375141" cy="4095750"/>
          </a:xfrm>
        </p:spPr>
        <p:txBody>
          <a:bodyPr>
            <a:normAutofit/>
          </a:bodyPr>
          <a:lstStyle/>
          <a:p>
            <a:pPr algn="l">
              <a:spcBef>
                <a:spcPts val="1200"/>
              </a:spcBef>
              <a:buFont typeface="Wingdings" panose="05000000000000000000" pitchFamily="2" charset="2"/>
              <a:buChar char="ü"/>
              <a:defRPr sz="1584"/>
            </a:pP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magyarázó</a:t>
            </a: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</a:t>
            </a:r>
            <a:endParaRPr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buFont typeface="Wingdings" panose="05000000000000000000" pitchFamily="2" charset="2"/>
              <a:buChar char="ü"/>
              <a:defRPr sz="1584"/>
            </a:pP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összefoglaló</a:t>
            </a: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készítő</a:t>
            </a:r>
            <a:endParaRPr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buFont typeface="Wingdings" panose="05000000000000000000" pitchFamily="2" charset="2"/>
              <a:buChar char="ü"/>
              <a:defRPr sz="1584"/>
            </a:pP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gyakorlópartner</a:t>
            </a:r>
            <a:endParaRPr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buFont typeface="Wingdings" panose="05000000000000000000" pitchFamily="2" charset="2"/>
              <a:buChar char="ü"/>
              <a:defRPr sz="1584"/>
            </a:pP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nyelvgyakorlás</a:t>
            </a:r>
            <a:r>
              <a:rPr lang="hu-HU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segítő</a:t>
            </a:r>
            <a:endParaRPr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buFont typeface="Wingdings" panose="05000000000000000000" pitchFamily="2" charset="2"/>
              <a:buChar char="ü"/>
              <a:defRPr sz="1584"/>
            </a:pP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ötletad</a:t>
            </a:r>
            <a:r>
              <a:rPr lang="hu-HU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</a:t>
            </a:r>
            <a:endParaRPr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spcBef>
                <a:spcPts val="1200"/>
              </a:spcBef>
              <a:buFont typeface="Wingdings" panose="05000000000000000000" pitchFamily="2" charset="2"/>
              <a:buChar char="ü"/>
              <a:defRPr sz="1584"/>
            </a:pP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kvízek</a:t>
            </a: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</a:t>
            </a:r>
            <a:r>
              <a:rPr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feladatok</a:t>
            </a:r>
            <a:r>
              <a:rPr lang="hu-HU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készítője</a:t>
            </a:r>
            <a:endParaRPr sz="28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1625609" y="314920"/>
            <a:ext cx="8940781" cy="11079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6600" b="0" cap="none" spc="0" dirty="0">
                <a:ln w="0"/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Az MI szerepei tanuláskor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Mi</a:t>
            </a:r>
            <a:r>
              <a:rPr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az</a:t>
            </a:r>
            <a:r>
              <a:rPr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 a </a:t>
            </a:r>
            <a:r>
              <a:rPr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NotebookLM</a:t>
            </a:r>
            <a:r>
              <a:rPr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08163"/>
            <a:ext cx="10972800" cy="1163637"/>
          </a:xfrm>
        </p:spPr>
        <p:txBody>
          <a:bodyPr>
            <a:normAutofit/>
          </a:bodyPr>
          <a:lstStyle/>
          <a:p>
            <a:pPr marL="0" indent="0" algn="l">
              <a:buNone/>
              <a:defRPr sz="1584"/>
            </a:pPr>
            <a:r>
              <a:rPr sz="2800" b="1" dirty="0">
                <a:solidFill>
                  <a:schemeClr val="tx2">
                    <a:lumMod val="75000"/>
                  </a:schemeClr>
                </a:solidFill>
              </a:rPr>
              <a:t>A Google </a:t>
            </a:r>
            <a:r>
              <a:rPr lang="hu-HU" sz="2800" b="1" dirty="0">
                <a:solidFill>
                  <a:schemeClr val="tx2">
                    <a:lumMod val="75000"/>
                  </a:schemeClr>
                </a:solidFill>
              </a:rPr>
              <a:t>M</a:t>
            </a:r>
            <a:r>
              <a:rPr sz="2800" b="1" dirty="0">
                <a:solidFill>
                  <a:schemeClr val="tx2">
                    <a:lumMod val="75000"/>
                  </a:schemeClr>
                </a:solidFill>
              </a:rPr>
              <a:t>I-</a:t>
            </a:r>
            <a:r>
              <a:rPr sz="2800" b="1" dirty="0" err="1">
                <a:solidFill>
                  <a:schemeClr val="tx2">
                    <a:lumMod val="75000"/>
                  </a:schemeClr>
                </a:solidFill>
              </a:rPr>
              <a:t>alapú</a:t>
            </a:r>
            <a:r>
              <a:rPr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tx2">
                    <a:lumMod val="75000"/>
                  </a:schemeClr>
                </a:solidFill>
              </a:rPr>
              <a:t>tanulási</a:t>
            </a:r>
            <a:r>
              <a:rPr sz="2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tx2">
                    <a:lumMod val="75000"/>
                  </a:schemeClr>
                </a:solidFill>
              </a:rPr>
              <a:t>segítője</a:t>
            </a:r>
            <a:r>
              <a:rPr sz="28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hu-HU" sz="2800" b="1" dirty="0">
                <a:solidFill>
                  <a:schemeClr val="tx2">
                    <a:lumMod val="75000"/>
                  </a:schemeClr>
                </a:solidFill>
              </a:rPr>
              <a:t> (https://notebooklm.google.com)</a:t>
            </a:r>
            <a:endParaRPr sz="2800" b="1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 algn="l">
              <a:buNone/>
              <a:defRPr sz="1584"/>
            </a:pPr>
            <a:r>
              <a:rPr sz="2800" b="1" dirty="0" err="1"/>
              <a:t>Feltölthetünk</a:t>
            </a:r>
            <a:r>
              <a:rPr sz="2800" b="1" dirty="0"/>
              <a:t>:</a:t>
            </a:r>
            <a:r>
              <a:rPr lang="hu-HU" sz="2800" b="1" dirty="0"/>
              <a:t> </a:t>
            </a:r>
            <a:r>
              <a:rPr sz="2800" dirty="0"/>
              <a:t>PDF-et</a:t>
            </a:r>
            <a:r>
              <a:rPr lang="hu-HU" sz="2800" dirty="0"/>
              <a:t>, </a:t>
            </a:r>
            <a:r>
              <a:rPr sz="2800" dirty="0" err="1"/>
              <a:t>jegyzetet</a:t>
            </a:r>
            <a:r>
              <a:rPr lang="hu-HU" sz="2800" dirty="0"/>
              <a:t>, </a:t>
            </a:r>
            <a:r>
              <a:rPr sz="2800" dirty="0" err="1"/>
              <a:t>tankönyvrészletet</a:t>
            </a:r>
            <a:r>
              <a:rPr lang="hu-HU" sz="2800" dirty="0"/>
              <a:t>, </a:t>
            </a:r>
            <a:r>
              <a:rPr lang="hu-HU" sz="2800" dirty="0" err="1"/>
              <a:t>dok</a:t>
            </a:r>
            <a:r>
              <a:rPr sz="2800" dirty="0" err="1"/>
              <a:t>umentumokat</a:t>
            </a:r>
            <a:endParaRPr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/>
          <a:srcRect l="586" t="24479" r="1367" b="39062"/>
          <a:stretch/>
        </p:blipFill>
        <p:spPr>
          <a:xfrm>
            <a:off x="609599" y="3181350"/>
            <a:ext cx="10792641" cy="30099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66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Mi</a:t>
            </a:r>
            <a:r>
              <a:rPr lang="hu-H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ért különleges az NLM</a:t>
            </a:r>
            <a:r>
              <a:rPr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12963"/>
            <a:ext cx="6153150" cy="3697287"/>
          </a:xfrm>
        </p:spPr>
        <p:txBody>
          <a:bodyPr>
            <a:noAutofit/>
          </a:bodyPr>
          <a:lstStyle/>
          <a:p>
            <a:pPr marL="0" indent="0">
              <a:buNone/>
              <a:defRPr sz="1584"/>
            </a:pPr>
            <a:r>
              <a:rPr lang="hu-HU" sz="2800" b="1" dirty="0"/>
              <a:t>A </a:t>
            </a:r>
            <a:r>
              <a:rPr lang="hu-HU" sz="2800" b="1" dirty="0" err="1"/>
              <a:t>NotebookLM</a:t>
            </a:r>
            <a:r>
              <a:rPr lang="hu-HU" sz="2800" b="1" dirty="0"/>
              <a:t> saját feltöltött forrásból dolgozik.</a:t>
            </a:r>
          </a:p>
          <a:p>
            <a:pPr marL="0" indent="0">
              <a:buNone/>
              <a:defRPr sz="1584"/>
            </a:pPr>
            <a:endParaRPr lang="hu-HU" sz="2800" dirty="0"/>
          </a:p>
          <a:p>
            <a:pPr marL="0" indent="0">
              <a:buNone/>
              <a:defRPr sz="1584"/>
            </a:pPr>
            <a:r>
              <a:rPr lang="hu-HU" sz="2800" b="1" i="1" dirty="0"/>
              <a:t>Ezért:</a:t>
            </a:r>
          </a:p>
          <a:p>
            <a:pPr>
              <a:defRPr sz="1584"/>
            </a:pPr>
            <a:r>
              <a:rPr lang="hu-HU" sz="2800" dirty="0"/>
              <a:t>- pontosabb lehet</a:t>
            </a:r>
          </a:p>
          <a:p>
            <a:pPr>
              <a:defRPr sz="1584"/>
            </a:pPr>
            <a:r>
              <a:rPr lang="hu-HU" sz="2800" dirty="0"/>
              <a:t>- kevesebb a hallucináció</a:t>
            </a:r>
          </a:p>
          <a:p>
            <a:pPr>
              <a:defRPr sz="1584"/>
            </a:pPr>
            <a:r>
              <a:rPr lang="hu-HU" sz="2800" dirty="0"/>
              <a:t>- jobban követi a tananyagot</a:t>
            </a:r>
          </a:p>
        </p:txBody>
      </p:sp>
      <p:pic>
        <p:nvPicPr>
          <p:cNvPr id="6146" name="Picture 2" descr="Google's NotebookLM just made research faster: Here's what's 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0" y="2674143"/>
            <a:ext cx="4981222" cy="280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010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81201"/>
            <a:ext cx="4781550" cy="4419599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defRPr sz="1584"/>
            </a:pPr>
            <a:r>
              <a:rPr lang="hu-HU" sz="2800" dirty="0"/>
              <a:t>A </a:t>
            </a:r>
            <a:r>
              <a:rPr sz="2800" dirty="0" err="1"/>
              <a:t>teljes</a:t>
            </a:r>
            <a:r>
              <a:rPr sz="2800" dirty="0"/>
              <a:t> </a:t>
            </a:r>
            <a:r>
              <a:rPr sz="2800" dirty="0" err="1"/>
              <a:t>házi</a:t>
            </a:r>
            <a:r>
              <a:rPr sz="2800" dirty="0"/>
              <a:t> </a:t>
            </a:r>
            <a:r>
              <a:rPr sz="2800" dirty="0" err="1"/>
              <a:t>megírás</a:t>
            </a:r>
            <a:r>
              <a:rPr lang="hu-HU" sz="2800" dirty="0"/>
              <a:t>ára</a:t>
            </a:r>
            <a:endParaRPr sz="2800" dirty="0"/>
          </a:p>
          <a:p>
            <a:pPr algn="l">
              <a:lnSpc>
                <a:spcPct val="150000"/>
              </a:lnSpc>
              <a:defRPr sz="1584"/>
            </a:pPr>
            <a:r>
              <a:rPr lang="hu-HU" sz="2800" dirty="0" err="1"/>
              <a:t>B</a:t>
            </a:r>
            <a:r>
              <a:rPr sz="2800" dirty="0" err="1"/>
              <a:t>eadandó</a:t>
            </a:r>
            <a:r>
              <a:rPr sz="2800" dirty="0"/>
              <a:t> </a:t>
            </a:r>
            <a:r>
              <a:rPr sz="2800" dirty="0" err="1"/>
              <a:t>elkészítés</a:t>
            </a:r>
            <a:r>
              <a:rPr lang="hu-HU" sz="2800" dirty="0"/>
              <a:t>ére </a:t>
            </a:r>
            <a:r>
              <a:rPr sz="2800" dirty="0" err="1"/>
              <a:t>helyettünk</a:t>
            </a:r>
            <a:endParaRPr sz="2800" dirty="0"/>
          </a:p>
          <a:p>
            <a:pPr algn="l">
              <a:lnSpc>
                <a:spcPct val="150000"/>
              </a:lnSpc>
              <a:defRPr sz="1584"/>
            </a:pPr>
            <a:r>
              <a:rPr lang="hu-HU" sz="2800" dirty="0"/>
              <a:t>P</a:t>
            </a:r>
            <a:r>
              <a:rPr sz="2800" dirty="0" err="1"/>
              <a:t>uska</a:t>
            </a:r>
            <a:r>
              <a:rPr sz="2800" dirty="0"/>
              <a:t> </a:t>
            </a:r>
            <a:r>
              <a:rPr sz="2800" dirty="0" err="1"/>
              <a:t>készítésére</a:t>
            </a:r>
            <a:endParaRPr sz="2800" dirty="0"/>
          </a:p>
          <a:p>
            <a:pPr algn="l">
              <a:lnSpc>
                <a:spcPct val="150000"/>
              </a:lnSpc>
              <a:defRPr sz="1584"/>
            </a:pPr>
            <a:r>
              <a:rPr lang="hu-HU" sz="2800" dirty="0" err="1"/>
              <a:t>G</a:t>
            </a:r>
            <a:r>
              <a:rPr sz="2800" dirty="0" err="1"/>
              <a:t>ondolkodás</a:t>
            </a:r>
            <a:r>
              <a:rPr sz="2800" dirty="0"/>
              <a:t> </a:t>
            </a:r>
            <a:r>
              <a:rPr sz="2800" dirty="0" err="1"/>
              <a:t>helyett</a:t>
            </a:r>
            <a:endParaRPr sz="28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/>
          <a:srcRect l="41406" t="41927" r="29688" b="18490"/>
          <a:stretch/>
        </p:blipFill>
        <p:spPr>
          <a:xfrm>
            <a:off x="6283993" y="1482296"/>
            <a:ext cx="4974557" cy="51090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églalap 4"/>
          <p:cNvSpPr/>
          <p:nvPr/>
        </p:nvSpPr>
        <p:spPr>
          <a:xfrm>
            <a:off x="599028" y="243185"/>
            <a:ext cx="1049864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6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Tehát mire </a:t>
            </a:r>
            <a:r>
              <a:rPr lang="hu-HU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NE</a:t>
            </a:r>
            <a:r>
              <a:rPr lang="hu-HU" sz="60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</a:rPr>
              <a:t> használjunk MI-t?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AI Doesn't Make You Dumb. It Helps You Think Better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5" r="5282"/>
          <a:stretch/>
        </p:blipFill>
        <p:spPr bwMode="auto">
          <a:xfrm>
            <a:off x="5307130" y="1684337"/>
            <a:ext cx="6827720" cy="4373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550" y="1684337"/>
            <a:ext cx="488803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  <a:defRPr sz="1584"/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Az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hu-HU" sz="2800" dirty="0">
                <a:solidFill>
                  <a:schemeClr val="accent4">
                    <a:lumMod val="75000"/>
                  </a:schemeClr>
                </a:solidFill>
              </a:rPr>
              <a:t>M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I </a:t>
            </a:r>
            <a:r>
              <a:rPr lang="hu-HU" sz="2800" dirty="0">
                <a:solidFill>
                  <a:schemeClr val="accent4">
                    <a:lumMod val="75000"/>
                  </a:schemeClr>
                </a:solidFill>
              </a:rPr>
              <a:t>a tanulásban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olyan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, mint a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számológép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r>
              <a:rPr lang="hu-HU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pPr marL="0" indent="0" algn="just">
              <a:buNone/>
              <a:defRPr sz="1584"/>
            </a:pP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Segíthet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gyorsabban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dolgozni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r>
              <a:rPr lang="hu-HU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De ha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az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alapokat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sem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érted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,</a:t>
            </a:r>
            <a:r>
              <a:rPr lang="hu-HU"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akkor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bajban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sz="2800" dirty="0" err="1">
                <a:solidFill>
                  <a:schemeClr val="accent4">
                    <a:lumMod val="75000"/>
                  </a:schemeClr>
                </a:solidFill>
              </a:rPr>
              <a:t>leszel</a:t>
            </a:r>
            <a:r>
              <a:rPr sz="2800" dirty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hu-HU" sz="2800" dirty="0">
              <a:solidFill>
                <a:schemeClr val="accent4">
                  <a:lumMod val="75000"/>
                </a:schemeClr>
              </a:solidFill>
            </a:endParaRPr>
          </a:p>
          <a:p>
            <a:pPr marL="0" indent="0" algn="just">
              <a:buNone/>
              <a:defRPr sz="1584"/>
            </a:pPr>
            <a:r>
              <a:rPr lang="hu-HU" sz="2800" dirty="0">
                <a:solidFill>
                  <a:schemeClr val="accent4">
                    <a:lumMod val="75000"/>
                  </a:schemeClr>
                </a:solidFill>
              </a:rPr>
              <a:t>Az MI nem elveszi a tanulást, hanem megváltoztatja, hogyan tanulunk. </a:t>
            </a:r>
          </a:p>
          <a:p>
            <a:pPr marL="0" indent="0" algn="just">
              <a:buNone/>
              <a:defRPr sz="1584"/>
            </a:pPr>
            <a:r>
              <a:rPr lang="hu-HU" sz="2800" b="1" dirty="0">
                <a:solidFill>
                  <a:schemeClr val="accent4">
                    <a:lumMod val="75000"/>
                  </a:schemeClr>
                </a:solidFill>
              </a:rPr>
              <a:t>A kérdés: </a:t>
            </a:r>
          </a:p>
          <a:p>
            <a:pPr marL="171450" indent="0" algn="just">
              <a:buNone/>
              <a:defRPr sz="1584"/>
            </a:pPr>
            <a:r>
              <a:rPr lang="hu-HU" sz="2800" b="1" i="1" dirty="0">
                <a:solidFill>
                  <a:schemeClr val="accent4">
                    <a:lumMod val="75000"/>
                  </a:schemeClr>
                </a:solidFill>
              </a:rPr>
              <a:t>Gondolkodni használod, vagy gondolkodás helyett?</a:t>
            </a:r>
            <a:endParaRPr sz="2800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3090918" y="281285"/>
            <a:ext cx="601017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6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ÖSSZEFOGLALÁS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3350"/>
            <a:ext cx="10972800" cy="1143000"/>
          </a:xfrm>
        </p:spPr>
        <p:txBody>
          <a:bodyPr/>
          <a:lstStyle/>
          <a:p>
            <a:r>
              <a:rPr dirty="0" err="1"/>
              <a:t>Órai</a:t>
            </a:r>
            <a:r>
              <a:rPr dirty="0"/>
              <a:t> mini </a:t>
            </a:r>
            <a:r>
              <a:rPr dirty="0" err="1"/>
              <a:t>feladat</a:t>
            </a:r>
            <a:r>
              <a:rPr lang="hu-HU" dirty="0"/>
              <a:t> – </a:t>
            </a:r>
            <a:r>
              <a:rPr lang="hu-HU" dirty="0">
                <a:hlinkClick r:id="rId2"/>
              </a:rPr>
              <a:t>megoldás NLM-</a:t>
            </a:r>
            <a:r>
              <a:rPr lang="hu-HU" dirty="0" err="1">
                <a:hlinkClick r:id="rId2"/>
              </a:rPr>
              <a:t>ben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47750"/>
            <a:ext cx="10972800" cy="5333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000" dirty="0"/>
              <a:t>Történet az I. Géza Technikum életéből</a:t>
            </a:r>
          </a:p>
          <a:p>
            <a:pPr marL="0" indent="0" algn="just">
              <a:buNone/>
            </a:pPr>
            <a:r>
              <a:rPr lang="hu-HU" sz="2000" dirty="0"/>
              <a:t>A váci I. Géza Király Technikum 2025-2026-os tanévének lassan a vége felé járunk. Már mindenki nagyon várja a nyári szünetet, de addig még néhány megpróbáltatás vár a tanulókra. Nem csupán az érettségi és a szakmai vizsga a végzősök számára, hanem a kilencedik osztályosok is megmérettetnek. Ők vegyesen pénzügyi-számviteli, vagy vállalkozási ügyintézők, turisztikai technikusjelöltek, vagy logisztikai szakemberek lesznek. Az első olyan tanévet zárják, amikor megkapják az első nagy értékelést, azaz a kilencedikes év végi bizonyítványt. Talán a „Mesterséges intelligencia alapjai” tantárgy az egyetlen kivétel, ahol nem érdemjegyet kapnak, hanem csupán megfelelt, vagy nem megfelelt értékelést. Persze, a tanulók úgy gondolják, hogy mindenkinek kijár a „megfelelt” címke, de sajnos az AI tanár nem biztos, hogy így gondolja. Néhány tanuló szemmel láthatóan nem vette komolyan ezt a tantárgyat. Többen mindig ezen az órán aludták ki magukat. A Kréta programban szemmel láthatóan meg se nézték a tananyag vázlatát sem. Ez abból látszik, hogy a tanórai címek mellett pipa jelenik meg, ha a tanuló legalább rákattint az adott tanórai anyagrész címére. Bizony, sokaknál a pipák még most is hiányoznak. Ők azok, akik bele se néztek a tananyagba. Sőt, lesz még egy zárófeladat is, amiben minden tanuló önálló feladatot kap, valamilyen generatív AI használatára, amivel meg kell oldania egy projektfeladványt. Zenét generálni, </a:t>
            </a:r>
            <a:r>
              <a:rPr lang="hu-HU" sz="2000" dirty="0" err="1"/>
              <a:t>fantasy</a:t>
            </a:r>
            <a:r>
              <a:rPr lang="hu-HU" sz="2000" dirty="0"/>
              <a:t> világot létrehozni szereplőkkel és még számos érdekes feladat. Akinek ez nem sikerül, bizony, ott az ígéret, hogy a tantárgyat nem fogja teljesíteni. Vajon ki lesz a hibás? A tanár, vagy a tanuló?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anácsterem">
  <a:themeElements>
    <a:clrScheme name="Tanácstere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Tanácstere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anácstere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642</Words>
  <Application>Microsoft Office PowerPoint</Application>
  <PresentationFormat>Szélesvásznú</PresentationFormat>
  <Paragraphs>65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3</vt:i4>
      </vt:variant>
      <vt:variant>
        <vt:lpstr>Diacímek</vt:lpstr>
      </vt:variant>
      <vt:variant>
        <vt:i4>11</vt:i4>
      </vt:variant>
    </vt:vector>
  </HeadingPairs>
  <TitlesOfParts>
    <vt:vector size="21" baseType="lpstr">
      <vt:lpstr>Arial</vt:lpstr>
      <vt:lpstr>Calibri</vt:lpstr>
      <vt:lpstr>Century Gothic</vt:lpstr>
      <vt:lpstr>Google Sans Text</vt:lpstr>
      <vt:lpstr>Times New Roman</vt:lpstr>
      <vt:lpstr>Wingdings</vt:lpstr>
      <vt:lpstr>Wingdings 3</vt:lpstr>
      <vt:lpstr>Office Theme</vt:lpstr>
      <vt:lpstr>Tanácsterem</vt:lpstr>
      <vt:lpstr>Ion</vt:lpstr>
      <vt:lpstr>PowerPoint-bemutató</vt:lpstr>
      <vt:lpstr>Bevezető kérdések</vt:lpstr>
      <vt:lpstr>Jól, vagy rosszul használod?</vt:lpstr>
      <vt:lpstr>Rossz MI-használat</vt:lpstr>
      <vt:lpstr>Jó MI-használat</vt:lpstr>
      <vt:lpstr>PowerPoint-bemutató</vt:lpstr>
      <vt:lpstr>Mi az a NotebookLM?</vt:lpstr>
      <vt:lpstr>Miért különleges az NLM?</vt:lpstr>
      <vt:lpstr>PowerPoint-bemutató</vt:lpstr>
      <vt:lpstr>PowerPoint-bemutató</vt:lpstr>
      <vt:lpstr>Órai mini feladat – megoldás NLM-ben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 a tanulás szolgálatában</dc:title>
  <dc:subject/>
  <dc:creator>Apa</dc:creator>
  <cp:keywords/>
  <dc:description>generated using python-pptx</dc:description>
  <cp:lastModifiedBy>INFTAN</cp:lastModifiedBy>
  <cp:revision>30</cp:revision>
  <dcterms:created xsi:type="dcterms:W3CDTF">2013-01-27T09:14:16Z</dcterms:created>
  <dcterms:modified xsi:type="dcterms:W3CDTF">2026-05-18T05:58:53Z</dcterms:modified>
  <cp:category/>
</cp:coreProperties>
</file>