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0" r:id="rId4"/>
    <p:sldMasterId id="2147483708" r:id="rId5"/>
    <p:sldMasterId id="2147483720" r:id="rId6"/>
    <p:sldMasterId id="2147483732" r:id="rId7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6" r:id="rId1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1AC55D-44E8-4A03-B9DD-87085E820F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98B9D42-8361-4FB7-BFB9-6CF47D178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80886A0-FFC0-4376-AC6D-69B5D02C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927410-224E-4F54-98EC-F1B599DE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035D432-A316-496A-8D07-F44F86461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1570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A3B03C0-F9EF-4CB9-AC3E-0EA7E22C6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DAF2FD8-5931-4C44-B58F-86C0FA18B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5E52E38-77B4-4035-961C-5E76FD89C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1DA0E21-2436-4A41-A9E0-198E5D5FF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9FD2BAB-5D27-44A9-AE90-C243D6B69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3989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2F4D3C-B494-448B-80B1-A8C3D973A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618B0F2-C44B-43CE-972D-9E04EA009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2327694-5078-46A2-8EEA-62F5F24EC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D3142CA-B71F-41FF-B5F7-647B5A053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D43D9A4-C0D4-4D20-88A4-F11DBEBF2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376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275F63E-371D-43F5-81E0-2EF059E4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1999F1C-5E4A-4D8C-B89B-51C077458A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BCCACEA-2AAD-4619-870E-5A28AC108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A8F50B9-95E6-4723-AB81-8892F778C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8C11505-B085-431D-8C22-DA251FAA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5D337D3-17F8-4ECD-A96F-FCF75B27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2884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B7135F6-75C4-46AF-AD28-4A07282F0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EEAD6F3-4056-4442-B75B-E919D2F05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AEA963A-F0B5-406D-B635-688F2347B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074B61B-CB17-4B54-8ADE-35A8C17A02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681025D-8CF7-4650-A825-FAE5FD5D5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7E5676A-9932-49D7-B202-231842BA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DC42C7D-7783-4A42-B7AC-82085F75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222D1474-00BB-4AB2-8C23-B195E581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0713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D0D91AF-9DE1-4A0B-9424-E1DF6644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1E72116-4B72-4EA9-89C4-69FBCBD26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17CCF10-5B00-4A06-A1C5-171DA99F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3AB17298-43DF-4B44-986D-C6E074A3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33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8F9853F-0786-472B-B1EF-9BAC10721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FA941131-C04A-41EF-BD0B-F69E5802F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DD325E6-36D3-47D0-B05C-6AFE6B3AF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6831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3DA8C3-C87F-4A8C-86C8-4FCDB08DF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D658113-BEF1-4B2B-BD18-0FA293633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B6692B6-7BC4-4118-90CC-B8CBAB6966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CB47489-1307-42DC-8B5D-159488D3E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512FC81-3F36-4C81-ADD8-AC9CB1303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0B4E33FD-9E32-4668-9A0F-1FE39418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8437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4D70804-C9E0-4160-B32D-063E4A339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2815699C-361E-46D6-B013-A7A17F9305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278F9AB-CE1F-445E-B9C4-9E5A8836D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40887EB-3EDB-4D79-ABD8-BE28025B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C72A118-8D21-4C59-8C9F-8B007CBC7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8F0ECD4-E3AC-4461-B613-924DC12BC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0624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34BDA3-BF7A-48B4-A889-0E2B341BB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3DE3A84-50C6-486A-B2DA-26ED9E617E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FC1F39A-CE59-4433-8F61-80E922D76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85C19EC-4352-450B-88DB-2FA2CD87D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1E17A50-BD6F-434A-875D-AACB86775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623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A943B10-86DB-4297-A59C-4173B3DE1D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925B386-CB2C-4777-AC1E-9011FD058B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E85A4BC-1079-47FE-8D13-F006CA626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BD5335D-64F1-4CF9-B3E6-3BC8712DD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2C5A4FD-78F1-4246-883B-C7F44F71B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5093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8689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2146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947009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3216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32182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0536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06753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39423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7905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22903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678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92339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96440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436546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3915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727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236805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8394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1537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90148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51582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02070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3632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58715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65603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43223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418605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708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41698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11668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34830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5999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435682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558773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221262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0510431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18158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62657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68507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187354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63839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08763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15139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43766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48864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5658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58350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187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111855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810784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47766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76181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10618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84594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13199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78710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555641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46783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07199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018076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86699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485485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074282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81602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8454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84983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64975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9617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850966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88379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661168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25888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793691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74657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12970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460867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81753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93096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5734996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483721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282812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180804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592855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7860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88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B35490E-D9E6-4078-B79D-CFF23F3B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28C4C60-93E7-4AAE-896B-256BCCA2D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F7FBF6-9C52-4840-B30E-46FBE1427D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D4F96A-A912-4AD0-8B64-C35440787D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B8132E2-8583-4702-BE06-7F89BA8E96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3266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1034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8521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46580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75074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55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1C6012D-B00F-45D5-84E9-BD5E02EE22FD}" type="datetimeFigureOut">
              <a:rPr lang="hu-HU" smtClean="0"/>
              <a:t>2026. 06. 15.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E0D037-1292-4F8A-ADB7-063EF11A667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5910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Lighthill_report" TargetMode="External"/><Relationship Id="rId3" Type="http://schemas.openxmlformats.org/officeDocument/2006/relationships/hyperlink" Target="https://en.wikipedia.org/wiki/Perceptrons" TargetMode="External"/><Relationship Id="rId7" Type="http://schemas.openxmlformats.org/officeDocument/2006/relationships/hyperlink" Target="https://en.wikipedia.org/wiki/Speech_recognition" TargetMode="External"/><Relationship Id="rId12" Type="http://schemas.openxmlformats.org/officeDocument/2006/relationships/hyperlink" Target="https://en.wikipedia.org/wiki/Fifth_generation_computer" TargetMode="External"/><Relationship Id="rId2" Type="http://schemas.openxmlformats.org/officeDocument/2006/relationships/hyperlink" Target="https://en.wikipedia.org/wiki/Machine_translation" TargetMode="External"/><Relationship Id="rId1" Type="http://schemas.openxmlformats.org/officeDocument/2006/relationships/slideLayout" Target="../slideLayouts/slideLayout58.xml"/><Relationship Id="rId6" Type="http://schemas.openxmlformats.org/officeDocument/2006/relationships/hyperlink" Target="https://en.wikipedia.org/wiki/Carnegie_Mellon_University" TargetMode="External"/><Relationship Id="rId11" Type="http://schemas.openxmlformats.org/officeDocument/2006/relationships/hyperlink" Target="https://en.wikipedia.org/wiki/Expert_system" TargetMode="External"/><Relationship Id="rId5" Type="http://schemas.openxmlformats.org/officeDocument/2006/relationships/hyperlink" Target="https://en.wikipedia.org/wiki/DARPA" TargetMode="External"/><Relationship Id="rId10" Type="http://schemas.openxmlformats.org/officeDocument/2006/relationships/hyperlink" Target="https://en.wikipedia.org/wiki/Strategic_Computing_Initiative" TargetMode="External"/><Relationship Id="rId4" Type="http://schemas.openxmlformats.org/officeDocument/2006/relationships/hyperlink" Target="https://en.wikipedia.org/wiki/Artificial_neural_networks" TargetMode="External"/><Relationship Id="rId9" Type="http://schemas.openxmlformats.org/officeDocument/2006/relationships/hyperlink" Target="https://en.wikipedia.org/wiki/Lisp_machin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eepmind.google/research/alphago/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9.xml"/><Relationship Id="rId5" Type="http://schemas.openxmlformats.org/officeDocument/2006/relationships/image" Target="../media/image20.jpeg"/><Relationship Id="rId4" Type="http://schemas.openxmlformats.org/officeDocument/2006/relationships/hyperlink" Target="https://hu.wikipedia.org/wiki/AlphaGo_%C3%A9s_I_Szedol_gom%C3%A9rk%C5%91z%C3%A9s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F1EFC536-DBAA-40BA-8069-BA1F333A4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708A4E20-7471-4EBA-9BD8-B6A82AA2DF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683977"/>
            <a:ext cx="9144000" cy="977778"/>
          </a:xfrm>
          <a:solidFill>
            <a:schemeClr val="accent2"/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hu-HU" dirty="0"/>
              <a:t>Az MI története</a:t>
            </a:r>
          </a:p>
        </p:txBody>
      </p:sp>
    </p:spTree>
    <p:extLst>
      <p:ext uri="{BB962C8B-B14F-4D97-AF65-F5344CB8AC3E}">
        <p14:creationId xmlns:p14="http://schemas.microsoft.com/office/powerpoint/2010/main" val="852242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715" y="0"/>
            <a:ext cx="10515600" cy="1057031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Történelmi korok eszméi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2C4AFC-02F3-429E-8F83-C5791AE54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74" y="1057031"/>
            <a:ext cx="10515600" cy="5219700"/>
          </a:xfrm>
        </p:spPr>
        <p:txBody>
          <a:bodyPr>
            <a:normAutofit fontScale="92500" lnSpcReduction="20000"/>
          </a:bodyPr>
          <a:lstStyle/>
          <a:p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1. Pygmalion szobra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Mítosz: Pygmalion farag egy szobrot, amit annyira szeret, hogy az istenek életre keltik.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Kapcsolódás MI-</a:t>
            </a:r>
            <a:r>
              <a:rPr lang="hu-HU" sz="1600" dirty="0" err="1">
                <a:solidFill>
                  <a:schemeClr val="accent2">
                    <a:lumMod val="75000"/>
                  </a:schemeClr>
                </a:solidFill>
              </a:rPr>
              <a:t>hez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: ember hoz létre valamit, ami később „önállóan” lép interakcióba.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Fogalmi pont: alkotás + életre keltés, vágyott viselkedés</a:t>
            </a:r>
          </a:p>
          <a:p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2. Talizmánok, varázslatos gépek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Pl. </a:t>
            </a:r>
            <a:r>
              <a:rPr lang="hu-HU" sz="1600" dirty="0" err="1">
                <a:solidFill>
                  <a:schemeClr val="accent2">
                    <a:lumMod val="75000"/>
                  </a:schemeClr>
                </a:solidFill>
              </a:rPr>
              <a:t>Hephaistos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 aranyrobotjai (görög mitológia) – automata szolgák, amiket az isten kovácsolt.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Kapcsolódás MI-</a:t>
            </a:r>
            <a:r>
              <a:rPr lang="hu-HU" sz="1600" dirty="0" err="1">
                <a:solidFill>
                  <a:schemeClr val="accent2">
                    <a:lumMod val="75000"/>
                  </a:schemeClr>
                </a:solidFill>
              </a:rPr>
              <a:t>hez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: előre programozott viselkedés, cselekvő gép, „látszólag intelligens”.</a:t>
            </a:r>
          </a:p>
          <a:p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3. </a:t>
            </a:r>
            <a:r>
              <a:rPr lang="hu-HU" sz="2000" b="1" dirty="0" err="1">
                <a:solidFill>
                  <a:schemeClr val="accent2">
                    <a:lumMod val="75000"/>
                  </a:schemeClr>
                </a:solidFill>
              </a:rPr>
              <a:t>Homunkulus</a:t>
            </a:r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 (alkimisták)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Mítosz / tudományos fantázia: kis emberi lény, akit laborban hoznak létre.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Kapcsolódás MI-</a:t>
            </a:r>
            <a:r>
              <a:rPr lang="hu-HU" sz="1600" dirty="0" err="1">
                <a:solidFill>
                  <a:schemeClr val="accent2">
                    <a:lumMod val="75000"/>
                  </a:schemeClr>
                </a:solidFill>
              </a:rPr>
              <a:t>hez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: emberi kéz alkotta „szellem”, kontroll kérdések, etikai dilemmák.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4. Frankenstein teremtménye</a:t>
            </a:r>
          </a:p>
          <a:p>
            <a:r>
              <a:rPr lang="hu-HU" sz="2000" b="1" dirty="0">
                <a:solidFill>
                  <a:schemeClr val="accent2">
                    <a:lumMod val="75000"/>
                  </a:schemeClr>
                </a:solidFill>
              </a:rPr>
              <a:t>Frankenstein szörnye – tudomány által életre keltett lény.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Fogalmi pontok: kontroll elvesztése, alkotó felelőssége, mesterséges intelligencia „morális problémái”.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5. Automaták és mechanikus lények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18–19. században készítettek mechanikus zenészek, beszélő madarak, robot-szobrokat.</a:t>
            </a:r>
          </a:p>
          <a:p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Kapcsolódás MI-</a:t>
            </a:r>
            <a:r>
              <a:rPr lang="hu-HU" sz="1600" dirty="0" err="1">
                <a:solidFill>
                  <a:schemeClr val="accent2">
                    <a:lumMod val="75000"/>
                  </a:schemeClr>
                </a:solidFill>
              </a:rPr>
              <a:t>hez</a:t>
            </a:r>
            <a:r>
              <a:rPr lang="hu-HU" sz="1600" dirty="0">
                <a:solidFill>
                  <a:schemeClr val="accent2">
                    <a:lumMod val="75000"/>
                  </a:schemeClr>
                </a:solidFill>
              </a:rPr>
              <a:t>: szabályok szerint cselekedő gépek, előre programozott, látszólag intelligens viselkedés.</a:t>
            </a:r>
          </a:p>
        </p:txBody>
      </p:sp>
      <p:pic>
        <p:nvPicPr>
          <p:cNvPr id="1026" name="Picture 2" descr="Pügmalión és Galatea, Jean-Léon Gérôme, 1890">
            <a:extLst>
              <a:ext uri="{FF2B5EF4-FFF2-40B4-BE49-F238E27FC236}">
                <a16:creationId xmlns:a16="http://schemas.microsoft.com/office/drawing/2014/main" id="{C5F70017-5A7C-497A-8AB4-1BB0803CB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483" y="1057031"/>
            <a:ext cx="3141303" cy="39957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32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9400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Gólem legenda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82946BC-B2CA-4DBD-A770-DC62A5C7C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9135750" cy="4744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Old New Synagogue - Wikipedia">
            <a:extLst>
              <a:ext uri="{FF2B5EF4-FFF2-40B4-BE49-F238E27FC236}">
                <a16:creationId xmlns:a16="http://schemas.microsoft.com/office/drawing/2014/main" id="{69F358A2-B573-4856-8918-40890BFAE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-1"/>
            <a:ext cx="4065494" cy="281573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úda Löw ben Becalél – Wikipédia">
            <a:extLst>
              <a:ext uri="{FF2B5EF4-FFF2-40B4-BE49-F238E27FC236}">
                <a16:creationId xmlns:a16="http://schemas.microsoft.com/office/drawing/2014/main" id="{6C17B3E4-CCE1-47C4-9818-61143D643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3036392"/>
            <a:ext cx="2381250" cy="34480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40189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335" y="84869"/>
            <a:ext cx="10515600" cy="1066924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Alan Turing tesztje (1950)</a:t>
            </a:r>
          </a:p>
        </p:txBody>
      </p:sp>
      <p:pic>
        <p:nvPicPr>
          <p:cNvPr id="3074" name="Picture 2" descr="Alan Turing volt a legnagyobb matematikus | Hírek | infoNógrád">
            <a:extLst>
              <a:ext uri="{FF2B5EF4-FFF2-40B4-BE49-F238E27FC236}">
                <a16:creationId xmlns:a16="http://schemas.microsoft.com/office/drawing/2014/main" id="{6A05DE25-4308-4647-86E5-5C2F0260C0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7"/>
          <a:stretch/>
        </p:blipFill>
        <p:spPr bwMode="auto">
          <a:xfrm>
            <a:off x="7341577" y="1151793"/>
            <a:ext cx="4406960" cy="3274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What is a Turing Test. To begin, the “Turing Test'' is named… | by  Visualwebz | Medium">
            <a:extLst>
              <a:ext uri="{FF2B5EF4-FFF2-40B4-BE49-F238E27FC236}">
                <a16:creationId xmlns:a16="http://schemas.microsoft.com/office/drawing/2014/main" id="{C000AB2F-8E0F-4DA8-9468-394671A97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577" y="4536831"/>
            <a:ext cx="4406960" cy="226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zövegdoboz 16">
            <a:extLst>
              <a:ext uri="{FF2B5EF4-FFF2-40B4-BE49-F238E27FC236}">
                <a16:creationId xmlns:a16="http://schemas.microsoft.com/office/drawing/2014/main" id="{97B3EDC8-0A86-4B41-A1F6-F2FD87180878}"/>
              </a:ext>
            </a:extLst>
          </p:cNvPr>
          <p:cNvSpPr txBox="1"/>
          <p:nvPr/>
        </p:nvSpPr>
        <p:spPr>
          <a:xfrm>
            <a:off x="1118088" y="1151793"/>
            <a:ext cx="609746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1700" dirty="0"/>
              <a:t>Turing még azelőtt definiálta a számítógép fogalmát, hogy egyáltalán léteztek volna elektronikus számítógépek.</a:t>
            </a:r>
          </a:p>
          <a:p>
            <a:pPr algn="just"/>
            <a:endParaRPr lang="hu-HU" sz="1700" dirty="0"/>
          </a:p>
          <a:p>
            <a:pPr algn="just"/>
            <a:r>
              <a:rPr lang="hu-HU" sz="1700" dirty="0"/>
              <a:t>A második világháború alatt Turing vezette azt a csoportot, amely a német haditengerészet Enigma-kódjainak megfejtésén dolgozott.</a:t>
            </a:r>
          </a:p>
          <a:p>
            <a:pPr algn="just"/>
            <a:endParaRPr lang="hu-HU" sz="1700" dirty="0"/>
          </a:p>
          <a:p>
            <a:pPr algn="just"/>
            <a:r>
              <a:rPr lang="hu-HU" sz="1700" dirty="0"/>
              <a:t>Hatás: Becslések szerint Turing és csapata munkája legalább két évvel megrövidítette a háborút, és milliók életét mentette meg. Ez volt az első gyakorlati példa arra, hogy a gépi számítási kapacitás stratégiai előnyt jelent.</a:t>
            </a:r>
          </a:p>
          <a:p>
            <a:pPr algn="just"/>
            <a:endParaRPr lang="hu-HU" sz="1700" dirty="0"/>
          </a:p>
          <a:p>
            <a:pPr algn="just"/>
            <a:r>
              <a:rPr lang="hu-HU" sz="1700" b="1" dirty="0"/>
              <a:t>A Turing-teszt és a mesterséges intelligencia (1950)</a:t>
            </a:r>
          </a:p>
          <a:p>
            <a:pPr algn="just"/>
            <a:r>
              <a:rPr lang="hu-HU" sz="1700" dirty="0"/>
              <a:t>Turing az elsők között tette fel a kérdést: „Tudnak-e a gépek gondolkodni?”</a:t>
            </a:r>
          </a:p>
          <a:p>
            <a:pPr algn="just"/>
            <a:endParaRPr lang="hu-HU" sz="1700" dirty="0"/>
          </a:p>
          <a:p>
            <a:pPr algn="just"/>
            <a:r>
              <a:rPr lang="hu-HU" sz="1700" dirty="0"/>
              <a:t>Az imitációs játék: Ahelyett, hogy a gondolkodást </a:t>
            </a:r>
            <a:r>
              <a:rPr lang="hu-HU" sz="1700" dirty="0" err="1"/>
              <a:t>filozófiailag</a:t>
            </a:r>
            <a:r>
              <a:rPr lang="hu-HU" sz="1700" dirty="0"/>
              <a:t> definiálta volna, egy gyakorlati próbát javasolt. </a:t>
            </a:r>
            <a:r>
              <a:rPr lang="hu-HU" sz="1700" b="1" i="1" dirty="0">
                <a:solidFill>
                  <a:schemeClr val="accent2">
                    <a:lumMod val="75000"/>
                  </a:schemeClr>
                </a:solidFill>
              </a:rPr>
              <a:t>Ha egy ember egy szöveges interfészen keresztül beszélgetve nem tudja eldönteni, hogy a válaszadó gép vagy ember, akkor a gépet intelligensnek tekinthetjük.</a:t>
            </a:r>
          </a:p>
        </p:txBody>
      </p:sp>
    </p:spTree>
    <p:extLst>
      <p:ext uri="{BB962C8B-B14F-4D97-AF65-F5344CB8AC3E}">
        <p14:creationId xmlns:p14="http://schemas.microsoft.com/office/powerpoint/2010/main" val="268746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07961"/>
            <a:ext cx="11341012" cy="1325563"/>
          </a:xfrm>
        </p:spPr>
        <p:txBody>
          <a:bodyPr>
            <a:noAutofit/>
          </a:bodyPr>
          <a:lstStyle/>
          <a:p>
            <a:r>
              <a:rPr lang="hu-HU" sz="4400" b="1" dirty="0" err="1">
                <a:solidFill>
                  <a:schemeClr val="accent1">
                    <a:lumMod val="75000"/>
                  </a:schemeClr>
                </a:solidFill>
              </a:rPr>
              <a:t>Dortmuth</a:t>
            </a:r>
            <a:r>
              <a:rPr lang="hu-HU" sz="4400" b="1" dirty="0">
                <a:solidFill>
                  <a:schemeClr val="accent1">
                    <a:lumMod val="75000"/>
                  </a:schemeClr>
                </a:solidFill>
              </a:rPr>
              <a:t>-i konferencia (USA, 1956)</a:t>
            </a:r>
          </a:p>
        </p:txBody>
      </p:sp>
      <p:pic>
        <p:nvPicPr>
          <p:cNvPr id="1030" name="Picture 6" descr="In 1956, John McCarthy set out to answer a question that would change the  world: could machines think? At the Dartmouth Conference, he, along with  other brilliant minds, laid the groundwork for">
            <a:extLst>
              <a:ext uri="{FF2B5EF4-FFF2-40B4-BE49-F238E27FC236}">
                <a16:creationId xmlns:a16="http://schemas.microsoft.com/office/drawing/2014/main" id="{0D1439F4-4A62-4DD9-A8FF-6BB0106CD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638" y="1354535"/>
            <a:ext cx="4852254" cy="4852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70 years ago today... the spark that ignited it all! , In the summer of  1956, at the Dartmouth Summer Research Project, John McCarthy officially  coined the term “Artificial Intelligence” forever ...">
            <a:extLst>
              <a:ext uri="{FF2B5EF4-FFF2-40B4-BE49-F238E27FC236}">
                <a16:creationId xmlns:a16="http://schemas.microsoft.com/office/drawing/2014/main" id="{C557B4A4-5115-4067-9E59-C07D6785E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892" y="1354535"/>
            <a:ext cx="2836388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9395A358-2526-4029-98B2-72AFF453CC11}"/>
              </a:ext>
            </a:extLst>
          </p:cNvPr>
          <p:cNvSpPr txBox="1"/>
          <p:nvPr/>
        </p:nvSpPr>
        <p:spPr>
          <a:xfrm>
            <a:off x="8194431" y="1258309"/>
            <a:ext cx="36609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1" i="0" dirty="0">
                <a:solidFill>
                  <a:srgbClr val="222222"/>
                </a:solidFill>
                <a:effectLst/>
                <a:latin typeface="Inter"/>
              </a:rPr>
              <a:t>A </a:t>
            </a:r>
            <a:r>
              <a:rPr lang="hu-HU" b="1" i="0" dirty="0" err="1">
                <a:solidFill>
                  <a:srgbClr val="222222"/>
                </a:solidFill>
                <a:effectLst/>
                <a:latin typeface="Inter"/>
              </a:rPr>
              <a:t>Dartmouth</a:t>
            </a:r>
            <a:r>
              <a:rPr lang="hu-HU" b="1" i="0" dirty="0">
                <a:solidFill>
                  <a:srgbClr val="222222"/>
                </a:solidFill>
                <a:effectLst/>
                <a:latin typeface="Inter"/>
              </a:rPr>
              <a:t> Konferencia</a:t>
            </a:r>
            <a:endParaRPr lang="hu-HU" b="0" i="0" dirty="0">
              <a:solidFill>
                <a:srgbClr val="222222"/>
              </a:solidFill>
              <a:effectLst/>
              <a:latin typeface="Inter"/>
            </a:endParaRPr>
          </a:p>
          <a:p>
            <a:pPr algn="just"/>
            <a:r>
              <a:rPr lang="hu-HU" b="0" i="0" dirty="0">
                <a:solidFill>
                  <a:srgbClr val="222222"/>
                </a:solidFill>
                <a:effectLst/>
                <a:latin typeface="Inter"/>
              </a:rPr>
              <a:t>John McCarthy, </a:t>
            </a:r>
            <a:r>
              <a:rPr lang="hu-HU" b="0" i="0" dirty="0" err="1">
                <a:solidFill>
                  <a:srgbClr val="222222"/>
                </a:solidFill>
                <a:effectLst/>
                <a:latin typeface="Inter"/>
              </a:rPr>
              <a:t>Marvin</a:t>
            </a:r>
            <a:r>
              <a:rPr lang="hu-HU" b="0" i="0" dirty="0">
                <a:solidFill>
                  <a:srgbClr val="222222"/>
                </a:solidFill>
                <a:effectLst/>
                <a:latin typeface="Inter"/>
              </a:rPr>
              <a:t> </a:t>
            </a:r>
            <a:r>
              <a:rPr lang="hu-HU" b="0" i="0" dirty="0" err="1">
                <a:solidFill>
                  <a:srgbClr val="222222"/>
                </a:solidFill>
                <a:effectLst/>
                <a:latin typeface="Inter"/>
              </a:rPr>
              <a:t>Minsky</a:t>
            </a:r>
            <a:r>
              <a:rPr lang="hu-HU" b="0" i="0" dirty="0">
                <a:solidFill>
                  <a:srgbClr val="222222"/>
                </a:solidFill>
                <a:effectLst/>
                <a:latin typeface="Inter"/>
              </a:rPr>
              <a:t>, </a:t>
            </a:r>
            <a:r>
              <a:rPr lang="hu-HU" b="0" i="0" dirty="0" err="1">
                <a:solidFill>
                  <a:srgbClr val="222222"/>
                </a:solidFill>
                <a:effectLst/>
                <a:latin typeface="Inter"/>
              </a:rPr>
              <a:t>Nathaniel</a:t>
            </a:r>
            <a:r>
              <a:rPr lang="hu-HU" b="0" i="0" dirty="0">
                <a:solidFill>
                  <a:srgbClr val="222222"/>
                </a:solidFill>
                <a:effectLst/>
                <a:latin typeface="Inter"/>
              </a:rPr>
              <a:t> </a:t>
            </a:r>
            <a:r>
              <a:rPr lang="hu-HU" b="0" i="0" dirty="0" err="1">
                <a:solidFill>
                  <a:srgbClr val="222222"/>
                </a:solidFill>
                <a:effectLst/>
                <a:latin typeface="Inter"/>
              </a:rPr>
              <a:t>Rochester</a:t>
            </a:r>
            <a:r>
              <a:rPr lang="hu-HU" b="0" i="0" dirty="0">
                <a:solidFill>
                  <a:srgbClr val="222222"/>
                </a:solidFill>
                <a:effectLst/>
                <a:latin typeface="Inter"/>
              </a:rPr>
              <a:t> és Claude Shannon ötlete volt, akik osztoztak abban a vízióban, hogy </a:t>
            </a:r>
            <a:r>
              <a:rPr lang="hu-HU" b="1" i="0" dirty="0">
                <a:solidFill>
                  <a:srgbClr val="222222"/>
                </a:solidFill>
                <a:effectLst/>
                <a:latin typeface="Inter"/>
              </a:rPr>
              <a:t>emberszerű intelligenciára képes gépeket hozzanak létre</a:t>
            </a:r>
            <a:r>
              <a:rPr lang="hu-HU" b="0" i="0" dirty="0">
                <a:solidFill>
                  <a:srgbClr val="222222"/>
                </a:solidFill>
                <a:effectLst/>
                <a:latin typeface="Inter"/>
              </a:rPr>
              <a:t>. Egy 1955-ben benyújtott javaslatukban felvázolták a konferencia céljait és azt a meggyőződésüket, hogy „a tanulás minden aspektusa vagy az intelligencia bármely más jellemzője elvileg olyan pontosan leírható, hogy egy géppel szimulálható”.</a:t>
            </a:r>
          </a:p>
        </p:txBody>
      </p:sp>
    </p:spTree>
    <p:extLst>
      <p:ext uri="{BB962C8B-B14F-4D97-AF65-F5344CB8AC3E}">
        <p14:creationId xmlns:p14="http://schemas.microsoft.com/office/powerpoint/2010/main" val="1915122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239" y="157175"/>
            <a:ext cx="10515600" cy="1325563"/>
          </a:xfrm>
        </p:spPr>
        <p:txBody>
          <a:bodyPr>
            <a:noAutofit/>
          </a:bodyPr>
          <a:lstStyle/>
          <a:p>
            <a:r>
              <a:rPr lang="hu-HU" sz="4800" b="1" dirty="0">
                <a:solidFill>
                  <a:schemeClr val="accent1">
                    <a:lumMod val="75000"/>
                  </a:schemeClr>
                </a:solidFill>
              </a:rPr>
              <a:t>A mesterséges intelligencia „tele”, avagy a szakértői rendszerek korszaka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395A358-2526-4029-98B2-72AFF453CC11}"/>
              </a:ext>
            </a:extLst>
          </p:cNvPr>
          <p:cNvSpPr txBox="1"/>
          <p:nvPr/>
        </p:nvSpPr>
        <p:spPr>
          <a:xfrm>
            <a:off x="413239" y="1406940"/>
            <a:ext cx="11442124" cy="5293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Két nagyobb „tél” volt nagyjából 1974–1980 és 1987–2000 között,  és számos kisebb epizód, köztük a következők: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Machine translation"/>
              </a:rPr>
              <a:t>1966: a gépi fordítás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kudarca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Perceptronok"/>
              </a:rPr>
              <a:t>1969: a </a:t>
            </a:r>
            <a:r>
              <a:rPr lang="hu-HU" sz="1750" b="0" i="0" u="none" strike="noStrike" dirty="0" err="1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Perceptronok"/>
              </a:rPr>
              <a:t>perceptronok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(korai, egyrétegű 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Mesterséges neurális hálózatok"/>
              </a:rPr>
              <a:t>mesterséges neurális hálózatok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) kritikája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1971–75: 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 tooltip="DARPA"/>
              </a:rPr>
              <a:t>A DARPA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elégedetlensége a 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Carnegie Mellon University"/>
              </a:rPr>
              <a:t>Carnegie </a:t>
            </a:r>
            <a:r>
              <a:rPr lang="hu-HU" sz="1750" b="0" i="0" u="none" strike="noStrike" dirty="0" err="1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Carnegie Mellon University"/>
              </a:rPr>
              <a:t>Mellon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6" tooltip="Carnegie Mellon University"/>
              </a:rPr>
              <a:t> Egyetem 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7" tooltip="Beszédfelismerés"/>
              </a:rPr>
              <a:t>Beszédmegértési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Kutatóprogramjával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8" tooltip="Lighthill report"/>
              </a:rPr>
              <a:t>1973: a mesterséges intelligencia kutatásának jelentős csökkenése az Egyesült Királyságban a </a:t>
            </a:r>
            <a:r>
              <a:rPr lang="hu-HU" sz="1750" b="0" i="0" u="none" strike="noStrike" dirty="0" err="1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8" tooltip="Lighthill report"/>
              </a:rPr>
              <a:t>Lighthill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8" tooltip="Lighthill report"/>
              </a:rPr>
              <a:t>-jelentésre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válaszul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1973–74: A DARPA általános visszafogásai az akadémiai MI-kutatásokban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9" tooltip="Lisp-gép"/>
              </a:rPr>
              <a:t>1987: a LISP gépek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piacának összeomlása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10" tooltip="Strategic Computing Initiative"/>
              </a:rPr>
              <a:t>1988: a Stratégiai Számítástechnikai Kezdeményezés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lemondja a mesterséges intelligenciára fordított új kiadásokat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1990-es évek: számos </a:t>
            </a: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11" tooltip="Szakértői rendszer"/>
              </a:rPr>
              <a:t>szakértői rendszert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felhagytak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175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12" tooltip="Ötödik generációs számítógép"/>
              </a:rPr>
              <a:t>1990-es évek: az Ötödik Generációs Számítógépes</a:t>
            </a:r>
            <a:r>
              <a:rPr lang="hu-HU" sz="175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Projekt eredeti céljainak vége</a:t>
            </a:r>
          </a:p>
        </p:txBody>
      </p:sp>
    </p:spTree>
    <p:extLst>
      <p:ext uri="{BB962C8B-B14F-4D97-AF65-F5344CB8AC3E}">
        <p14:creationId xmlns:p14="http://schemas.microsoft.com/office/powerpoint/2010/main" val="3662135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07961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Az AI áttörés (1997 – </a:t>
            </a:r>
            <a:r>
              <a:rPr lang="hu-HU" sz="6000" b="1">
                <a:solidFill>
                  <a:schemeClr val="accent1">
                    <a:lumMod val="75000"/>
                  </a:schemeClr>
                </a:solidFill>
              </a:rPr>
              <a:t>Kasparov</a:t>
            </a:r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395A358-2526-4029-98B2-72AFF453CC11}"/>
              </a:ext>
            </a:extLst>
          </p:cNvPr>
          <p:cNvSpPr txBox="1"/>
          <p:nvPr/>
        </p:nvSpPr>
        <p:spPr>
          <a:xfrm>
            <a:off x="413239" y="1258309"/>
            <a:ext cx="11442124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endParaRPr lang="hu-H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037B429-1DE7-43F5-94C2-642339882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1391505"/>
            <a:ext cx="10860016" cy="5258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IBM Deep Blue vs. Kasparov - Sakk leckék - Chess.com">
            <a:extLst>
              <a:ext uri="{FF2B5EF4-FFF2-40B4-BE49-F238E27FC236}">
                <a16:creationId xmlns:a16="http://schemas.microsoft.com/office/drawing/2014/main" id="{CC62838B-AAC9-4857-8449-32D2AE58F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8543" y="0"/>
            <a:ext cx="2203457" cy="124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16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07961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b="1" dirty="0">
                <a:solidFill>
                  <a:schemeClr val="accent1">
                    <a:lumMod val="75000"/>
                  </a:schemeClr>
                </a:solidFill>
              </a:rPr>
              <a:t>Az AI áttörés - </a:t>
            </a:r>
            <a:r>
              <a:rPr lang="hu-HU" sz="6000" b="1" dirty="0" err="1">
                <a:solidFill>
                  <a:schemeClr val="accent1">
                    <a:lumMod val="75000"/>
                  </a:schemeClr>
                </a:solidFill>
              </a:rPr>
              <a:t>AlphaGo</a:t>
            </a:r>
            <a:endParaRPr lang="hu-H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395A358-2526-4029-98B2-72AFF453CC11}"/>
              </a:ext>
            </a:extLst>
          </p:cNvPr>
          <p:cNvSpPr txBox="1"/>
          <p:nvPr/>
        </p:nvSpPr>
        <p:spPr>
          <a:xfrm>
            <a:off x="413239" y="1258309"/>
            <a:ext cx="11442124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endParaRPr lang="hu-H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50" name="Picture 2" descr="The Go Files: AI computer wins first match against master Go player | Nature">
            <a:extLst>
              <a:ext uri="{FF2B5EF4-FFF2-40B4-BE49-F238E27FC236}">
                <a16:creationId xmlns:a16="http://schemas.microsoft.com/office/drawing/2014/main" id="{BFE295EB-FEE3-47F1-B971-524679C70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159" y="1929024"/>
            <a:ext cx="6981093" cy="4062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8F7135E7-2A59-47C0-B2FF-0C36B506D0F4}"/>
              </a:ext>
            </a:extLst>
          </p:cNvPr>
          <p:cNvSpPr txBox="1"/>
          <p:nvPr/>
        </p:nvSpPr>
        <p:spPr>
          <a:xfrm>
            <a:off x="437748" y="1397611"/>
            <a:ext cx="396719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sz="2200" dirty="0"/>
              <a:t>A 2016-os </a:t>
            </a:r>
            <a:r>
              <a:rPr lang="hu-HU" sz="2200" dirty="0" err="1"/>
              <a:t>AlphaGo</a:t>
            </a:r>
            <a:r>
              <a:rPr lang="hu-HU" sz="2200" dirty="0"/>
              <a:t> mérkőzés a mesterséges intelligencia (MI) történetének egyik leg-jelentősebb eseménye volt, melyben a </a:t>
            </a:r>
            <a:r>
              <a:rPr lang="hu-HU" sz="2000" b="1" i="0" dirty="0">
                <a:solidFill>
                  <a:srgbClr val="1A0DAB"/>
                </a:solidFill>
                <a:effectLst/>
                <a:latin typeface="Google Sans"/>
                <a:hlinkClick r:id="rId3"/>
              </a:rPr>
              <a:t>Google </a:t>
            </a:r>
            <a:r>
              <a:rPr lang="hu-HU" sz="2000" b="1" i="0" dirty="0" err="1">
                <a:solidFill>
                  <a:srgbClr val="1A0DAB"/>
                </a:solidFill>
                <a:effectLst/>
                <a:latin typeface="Google Sans"/>
                <a:hlinkClick r:id="rId3"/>
              </a:rPr>
              <a:t>DeepMind</a:t>
            </a:r>
            <a:r>
              <a:rPr lang="hu-HU" sz="2200" b="0" i="0" dirty="0">
                <a:solidFill>
                  <a:srgbClr val="0A0A0A"/>
                </a:solidFill>
                <a:effectLst/>
                <a:latin typeface="Google Sans"/>
              </a:rPr>
              <a:t> által kifejlesztett program 4-1 arányban legyőzte a 18-szoros világbajnok </a:t>
            </a:r>
            <a:r>
              <a:rPr lang="hu-HU" sz="2200" b="0" i="0" dirty="0">
                <a:solidFill>
                  <a:srgbClr val="1A0DAB"/>
                </a:solidFill>
                <a:effectLst/>
                <a:latin typeface="Google Sans"/>
                <a:hlinkClick r:id="rId4"/>
              </a:rPr>
              <a:t>I </a:t>
            </a:r>
            <a:r>
              <a:rPr lang="hu-HU" sz="2200" b="0" i="0" dirty="0" err="1">
                <a:solidFill>
                  <a:srgbClr val="1A0DAB"/>
                </a:solidFill>
                <a:effectLst/>
                <a:latin typeface="Google Sans"/>
                <a:hlinkClick r:id="rId4"/>
              </a:rPr>
              <a:t>SzedolLee</a:t>
            </a:r>
            <a:r>
              <a:rPr lang="hu-HU" sz="2200" b="0" i="0" dirty="0">
                <a:solidFill>
                  <a:srgbClr val="1A0DAB"/>
                </a:solidFill>
                <a:effectLst/>
                <a:latin typeface="Google Sans"/>
                <a:hlinkClick r:id="rId4"/>
              </a:rPr>
              <a:t> Se-</a:t>
            </a:r>
            <a:r>
              <a:rPr lang="hu-HU" sz="2200" b="0" i="0" dirty="0" err="1">
                <a:solidFill>
                  <a:srgbClr val="1A0DAB"/>
                </a:solidFill>
                <a:effectLst/>
                <a:latin typeface="Google Sans"/>
                <a:hlinkClick r:id="rId4"/>
              </a:rPr>
              <a:t>dol</a:t>
            </a:r>
            <a:r>
              <a:rPr lang="hu-HU" sz="2200" b="0" i="0" dirty="0">
                <a:solidFill>
                  <a:srgbClr val="0A0A0A"/>
                </a:solidFill>
                <a:effectLst/>
                <a:latin typeface="Google Sans"/>
              </a:rPr>
              <a:t>-t. Ez volt az első alkalom, hogy egy számítógép profi gojátékost vert meg előnykő nélkül, ami bizonyította a gépi tanulás és a megerősítéses tanulás erejét a rendkívül komplex stratégiai játékokban.</a:t>
            </a:r>
            <a:endParaRPr lang="hu-HU" sz="2200" dirty="0"/>
          </a:p>
        </p:txBody>
      </p:sp>
      <p:pic>
        <p:nvPicPr>
          <p:cNvPr id="2052" name="Picture 4" descr="World's best Go player flummoxed by Google's 'godlike' AlphaGo AI | AI  (artificial intelligence) | The Guardian">
            <a:extLst>
              <a:ext uri="{FF2B5EF4-FFF2-40B4-BE49-F238E27FC236}">
                <a16:creationId xmlns:a16="http://schemas.microsoft.com/office/drawing/2014/main" id="{3117A681-3777-49FB-92D8-CC066944C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0" y="0"/>
            <a:ext cx="2762250" cy="165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431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accent1">
                <a:lumMod val="60000"/>
                <a:lumOff val="40000"/>
              </a:schemeClr>
            </a:gs>
            <a:gs pos="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CA6D92-400A-4B20-BD0A-C2DE2D15A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207961"/>
            <a:ext cx="10515600" cy="1325563"/>
          </a:xfrm>
        </p:spPr>
        <p:txBody>
          <a:bodyPr>
            <a:normAutofit/>
          </a:bodyPr>
          <a:lstStyle/>
          <a:p>
            <a:r>
              <a:rPr lang="hu-HU" sz="6000" b="1" dirty="0" err="1">
                <a:solidFill>
                  <a:schemeClr val="accent1">
                    <a:lumMod val="75000"/>
                  </a:schemeClr>
                </a:solidFill>
              </a:rPr>
              <a:t>ChatGPT</a:t>
            </a:r>
            <a:endParaRPr lang="hu-HU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9395A358-2526-4029-98B2-72AFF453CC11}"/>
              </a:ext>
            </a:extLst>
          </p:cNvPr>
          <p:cNvSpPr txBox="1"/>
          <p:nvPr/>
        </p:nvSpPr>
        <p:spPr>
          <a:xfrm>
            <a:off x="413239" y="1258309"/>
            <a:ext cx="11442124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endParaRPr lang="hu-HU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BAB8C520-1EE3-4853-A86D-3FDDBEFA8C51}"/>
              </a:ext>
            </a:extLst>
          </p:cNvPr>
          <p:cNvSpPr txBox="1"/>
          <p:nvPr/>
        </p:nvSpPr>
        <p:spPr>
          <a:xfrm>
            <a:off x="729761" y="1258309"/>
            <a:ext cx="11125601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A </a:t>
            </a:r>
            <a:r>
              <a:rPr lang="hu-HU" dirty="0" err="1"/>
              <a:t>ChatGPT</a:t>
            </a:r>
            <a:r>
              <a:rPr lang="hu-HU" dirty="0"/>
              <a:t>-t megelőzően az </a:t>
            </a:r>
            <a:r>
              <a:rPr lang="hu-HU" dirty="0" err="1"/>
              <a:t>OpenAI</a:t>
            </a:r>
            <a:r>
              <a:rPr lang="hu-HU" dirty="0"/>
              <a:t> már évek óta dolgozott a </a:t>
            </a:r>
            <a:r>
              <a:rPr lang="hu-HU" b="1" dirty="0" err="1"/>
              <a:t>Generative</a:t>
            </a:r>
            <a:r>
              <a:rPr lang="hu-HU" b="1" dirty="0"/>
              <a:t> </a:t>
            </a:r>
            <a:r>
              <a:rPr lang="hu-HU" b="1" dirty="0" err="1"/>
              <a:t>Pre-trained</a:t>
            </a:r>
            <a:r>
              <a:rPr lang="hu-HU" b="1" dirty="0"/>
              <a:t> </a:t>
            </a:r>
            <a:r>
              <a:rPr lang="hu-HU" b="1" dirty="0" err="1"/>
              <a:t>Transformer</a:t>
            </a:r>
            <a:r>
              <a:rPr lang="hu-HU" b="1" dirty="0"/>
              <a:t> (GPT)</a:t>
            </a:r>
            <a:r>
              <a:rPr lang="hu-HU" dirty="0"/>
              <a:t> architektúrán: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2018. június:</a:t>
            </a:r>
            <a:r>
              <a:rPr lang="hu-HU" dirty="0"/>
              <a:t> Megjelent a </a:t>
            </a:r>
            <a:r>
              <a:rPr lang="hu-HU" b="1" dirty="0"/>
              <a:t>GPT-1</a:t>
            </a:r>
            <a:r>
              <a:rPr lang="hu-HU" dirty="0"/>
              <a:t>, ami az első bizonyítéka volt annak, hogy a felügyelet nélküli (</a:t>
            </a:r>
            <a:r>
              <a:rPr lang="hu-HU" dirty="0" err="1"/>
              <a:t>unsupervised</a:t>
            </a:r>
            <a:r>
              <a:rPr lang="hu-HU" dirty="0"/>
              <a:t>) tanítás óriási szövegmennyiségen működőképes.</a:t>
            </a:r>
            <a:br>
              <a:rPr lang="hu-HU" dirty="0"/>
            </a:b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2019. február:</a:t>
            </a:r>
            <a:r>
              <a:rPr lang="hu-HU" dirty="0"/>
              <a:t> Bemutatták a </a:t>
            </a:r>
            <a:r>
              <a:rPr lang="hu-HU" b="1" dirty="0"/>
              <a:t>GPT-2</a:t>
            </a:r>
            <a:r>
              <a:rPr lang="hu-HU" dirty="0"/>
              <a:t>-t. Ekkor már látszott, hogy a modell méretének növelése (1,5 milliárd paraméter) drasztikusan javítja a szöveggenerálás minőségét.</a:t>
            </a:r>
            <a:br>
              <a:rPr lang="hu-HU" dirty="0"/>
            </a:b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2020. június:</a:t>
            </a:r>
            <a:r>
              <a:rPr lang="hu-HU" dirty="0"/>
              <a:t> Megérkezett a </a:t>
            </a:r>
            <a:r>
              <a:rPr lang="hu-HU" b="1" dirty="0"/>
              <a:t>GPT-3</a:t>
            </a:r>
            <a:r>
              <a:rPr lang="hu-HU" dirty="0"/>
              <a:t> (175 milliárd paraméterrel). Ez a modell volt a </a:t>
            </a:r>
            <a:r>
              <a:rPr lang="hu-HU" dirty="0" err="1"/>
              <a:t>ChatGPT</a:t>
            </a:r>
            <a:r>
              <a:rPr lang="hu-HU" dirty="0"/>
              <a:t> közvetlen őse, de még nem volt "csevegésre" optimalizálva; inkább szövegkiegészítésre használták.</a:t>
            </a:r>
            <a:br>
              <a:rPr lang="hu-HU" dirty="0"/>
            </a:br>
            <a:endParaRPr lang="hu-HU" dirty="0"/>
          </a:p>
          <a:p>
            <a:r>
              <a:rPr lang="hu-HU" b="1" dirty="0"/>
              <a:t>A </a:t>
            </a:r>
            <a:r>
              <a:rPr lang="hu-HU" b="1" dirty="0" err="1"/>
              <a:t>ChatGPT</a:t>
            </a:r>
            <a:r>
              <a:rPr lang="hu-HU" b="1" dirty="0"/>
              <a:t> közvetlen fejlesztése</a:t>
            </a:r>
          </a:p>
          <a:p>
            <a:r>
              <a:rPr lang="hu-HU" dirty="0"/>
              <a:t>A konkrét </a:t>
            </a:r>
            <a:r>
              <a:rPr lang="hu-HU" dirty="0" err="1"/>
              <a:t>ChatGPT</a:t>
            </a:r>
            <a:r>
              <a:rPr lang="hu-HU" dirty="0"/>
              <a:t> (ami a GPT-3.5-ös modellcsaládra épült) fejlesztése és finomhangolása </a:t>
            </a:r>
            <a:r>
              <a:rPr lang="hu-HU" b="1" dirty="0"/>
              <a:t>2022 elején és közepén</a:t>
            </a:r>
            <a:r>
              <a:rPr lang="hu-HU" dirty="0"/>
              <a:t> zajlott intenzíven.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 err="1"/>
              <a:t>InstructGPT</a:t>
            </a:r>
            <a:r>
              <a:rPr lang="hu-HU" b="1" dirty="0"/>
              <a:t> (2022. január):</a:t>
            </a:r>
            <a:r>
              <a:rPr lang="hu-HU" dirty="0"/>
              <a:t> Ez volt a döntő lépés. Itt kezdték el alkalmazni az </a:t>
            </a:r>
            <a:r>
              <a:rPr lang="hu-HU" b="1" dirty="0"/>
              <a:t>RLHF</a:t>
            </a:r>
            <a:r>
              <a:rPr lang="hu-HU" dirty="0"/>
              <a:t> (</a:t>
            </a:r>
            <a:r>
              <a:rPr lang="hu-HU" i="1" dirty="0" err="1"/>
              <a:t>Reinforcement</a:t>
            </a:r>
            <a:r>
              <a:rPr lang="hu-HU" i="1" dirty="0"/>
              <a:t> </a:t>
            </a:r>
            <a:r>
              <a:rPr lang="hu-HU" i="1" dirty="0" err="1"/>
              <a:t>Learning</a:t>
            </a:r>
            <a:r>
              <a:rPr lang="hu-HU" i="1" dirty="0"/>
              <a:t> </a:t>
            </a:r>
            <a:r>
              <a:rPr lang="hu-HU" i="1" dirty="0" err="1"/>
              <a:t>from</a:t>
            </a:r>
            <a:r>
              <a:rPr lang="hu-HU" i="1" dirty="0"/>
              <a:t> Human </a:t>
            </a:r>
            <a:r>
              <a:rPr lang="hu-HU" i="1" dirty="0" err="1"/>
              <a:t>Feedback</a:t>
            </a:r>
            <a:r>
              <a:rPr lang="hu-HU" dirty="0"/>
              <a:t> – emberi visszacsatoláson alapuló megerősítő tanulás) módszerét. Emberi trénerek pontozták a gép válaszait, hogy a modell megtanulja követni az utasításokat és elkerülje a káros tartalmakat.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b="1" dirty="0"/>
              <a:t>A "betanítás" időtartama:</a:t>
            </a:r>
            <a:r>
              <a:rPr lang="hu-HU" dirty="0"/>
              <a:t> Maga a GPT-3.5 alapmodell tanítása (a hatalmas adathalmazon) hónapokig tartott szuperszámítógépeken, de a </a:t>
            </a:r>
            <a:r>
              <a:rPr lang="hu-HU" dirty="0" err="1"/>
              <a:t>ChatGPT-vé</a:t>
            </a:r>
            <a:r>
              <a:rPr lang="hu-HU" dirty="0"/>
              <a:t> való "lecsiszolása" (a chatbot funkció kialakítása) 2022 folyamán történt.</a:t>
            </a:r>
          </a:p>
        </p:txBody>
      </p:sp>
      <p:pic>
        <p:nvPicPr>
          <p:cNvPr id="4098" name="Picture 2" descr="The Complete History Of The ChatGPT Logo - Hatchwise">
            <a:extLst>
              <a:ext uri="{FF2B5EF4-FFF2-40B4-BE49-F238E27FC236}">
                <a16:creationId xmlns:a16="http://schemas.microsoft.com/office/drawing/2014/main" id="{42FAE3DB-285A-4D91-83E7-D3ECF1FCA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4" b="20312"/>
          <a:stretch/>
        </p:blipFill>
        <p:spPr bwMode="auto">
          <a:xfrm>
            <a:off x="514349" y="0"/>
            <a:ext cx="3925766" cy="12583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hatGPT logo and Its History | LogoMyWay">
            <a:extLst>
              <a:ext uri="{FF2B5EF4-FFF2-40B4-BE49-F238E27FC236}">
                <a16:creationId xmlns:a16="http://schemas.microsoft.com/office/drawing/2014/main" id="{901F9A58-A818-4D92-8E7C-790D0ECC6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292" y="-35010"/>
            <a:ext cx="3521795" cy="12583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2312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GENERATÍV MI-k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81192" y="1936587"/>
            <a:ext cx="6409543" cy="4546875"/>
          </a:xfrm>
        </p:spPr>
        <p:txBody>
          <a:bodyPr>
            <a:normAutofit lnSpcReduction="10000"/>
          </a:bodyPr>
          <a:lstStyle/>
          <a:p>
            <a:r>
              <a:rPr lang="hu-HU" sz="3600" b="1" dirty="0"/>
              <a:t>Szöveg generálás</a:t>
            </a:r>
            <a:endParaRPr lang="hu-HU" sz="3600" dirty="0"/>
          </a:p>
          <a:p>
            <a:r>
              <a:rPr lang="hu-HU" sz="3600" b="1" dirty="0"/>
              <a:t>Kép generálás</a:t>
            </a:r>
            <a:endParaRPr lang="hu-HU" sz="3600" dirty="0"/>
          </a:p>
          <a:p>
            <a:r>
              <a:rPr lang="hu-HU" sz="3600" b="1" dirty="0"/>
              <a:t>Videó generálás</a:t>
            </a:r>
            <a:endParaRPr lang="hu-HU" sz="3600" dirty="0"/>
          </a:p>
          <a:p>
            <a:r>
              <a:rPr lang="hu-HU" sz="3600" b="1" dirty="0"/>
              <a:t>Zene és hang generálás</a:t>
            </a:r>
            <a:endParaRPr lang="hu-HU" sz="3600" dirty="0"/>
          </a:p>
          <a:p>
            <a:r>
              <a:rPr lang="hu-HU" sz="3600" b="1" dirty="0"/>
              <a:t>3D modellezés és animáció</a:t>
            </a:r>
            <a:endParaRPr lang="hu-HU" sz="3600" dirty="0"/>
          </a:p>
          <a:p>
            <a:r>
              <a:rPr lang="hu-HU" sz="3600" b="1" dirty="0"/>
              <a:t>Kód generálás</a:t>
            </a:r>
            <a:endParaRPr lang="hu-HU" sz="3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5586" y="1259579"/>
            <a:ext cx="4142878" cy="48675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68386395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Jelvény">
  <a:themeElements>
    <a:clrScheme name="Jelvény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Jelvény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Jelvény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3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4.xml><?xml version="1.0" encoding="utf-8"?>
<a:theme xmlns:a="http://schemas.openxmlformats.org/drawingml/2006/main" name="Szita">
  <a:themeElements>
    <a:clrScheme name="Szita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Szita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zita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5.xml><?xml version="1.0" encoding="utf-8"?>
<a:theme xmlns:a="http://schemas.openxmlformats.org/drawingml/2006/main" name="Bázis">
  <a:themeElements>
    <a:clrScheme name="Báz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áz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áz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6.xml><?xml version="1.0" encoding="utf-8"?>
<a:theme xmlns:a="http://schemas.openxmlformats.org/drawingml/2006/main" name="Integrál">
  <a:themeElements>
    <a:clrScheme name="Integrá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á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á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7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TM10001106[[fn=Jelvény]]</Template>
  <TotalTime>0</TotalTime>
  <Words>849</Words>
  <Application>Microsoft Office PowerPoint</Application>
  <PresentationFormat>Szélesvásznú</PresentationFormat>
  <Paragraphs>63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12</vt:i4>
      </vt:variant>
      <vt:variant>
        <vt:lpstr>Téma</vt:lpstr>
      </vt:variant>
      <vt:variant>
        <vt:i4>7</vt:i4>
      </vt:variant>
      <vt:variant>
        <vt:lpstr>Diacímek</vt:lpstr>
      </vt:variant>
      <vt:variant>
        <vt:i4>10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Corbel</vt:lpstr>
      <vt:lpstr>Gill Sans MT</vt:lpstr>
      <vt:lpstr>Google Sans</vt:lpstr>
      <vt:lpstr>Impact</vt:lpstr>
      <vt:lpstr>Inter</vt:lpstr>
      <vt:lpstr>Tw Cen MT</vt:lpstr>
      <vt:lpstr>Tw Cen MT Condensed</vt:lpstr>
      <vt:lpstr>Wingdings 3</vt:lpstr>
      <vt:lpstr>Office-téma</vt:lpstr>
      <vt:lpstr>Jelvény</vt:lpstr>
      <vt:lpstr>Ion</vt:lpstr>
      <vt:lpstr>Szita</vt:lpstr>
      <vt:lpstr>Bázis</vt:lpstr>
      <vt:lpstr>Integrál</vt:lpstr>
      <vt:lpstr>1_Ion</vt:lpstr>
      <vt:lpstr>Az MI története</vt:lpstr>
      <vt:lpstr>Történelmi korok eszméi</vt:lpstr>
      <vt:lpstr>Gólem legenda</vt:lpstr>
      <vt:lpstr>Alan Turing tesztje (1950)</vt:lpstr>
      <vt:lpstr>Dortmuth-i konferencia (USA, 1956)</vt:lpstr>
      <vt:lpstr>A mesterséges intelligencia „tele”, avagy a szakértői rendszerek korszaka</vt:lpstr>
      <vt:lpstr>Az AI áttörés (1997 – Kasparov)</vt:lpstr>
      <vt:lpstr>Az AI áttörés - AlphaGo</vt:lpstr>
      <vt:lpstr>ChatGPT</vt:lpstr>
      <vt:lpstr>GENERATÍV MI-k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MI története</dc:title>
  <dc:creator>INFTAN</dc:creator>
  <cp:lastModifiedBy>INFTAN</cp:lastModifiedBy>
  <cp:revision>19</cp:revision>
  <dcterms:created xsi:type="dcterms:W3CDTF">2026-03-23T07:23:57Z</dcterms:created>
  <dcterms:modified xsi:type="dcterms:W3CDTF">2026-06-15T06:22:50Z</dcterms:modified>
</cp:coreProperties>
</file>