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35240" y="502920"/>
            <a:ext cx="3977639" cy="5760720"/>
          </a:xfrm>
          <a:prstGeom prst="roundRect">
            <a:avLst/>
          </a:prstGeom>
          <a:solidFill>
            <a:srgbClr val="18304E"/>
          </a:solidFill>
          <a:ln>
            <a:solidFill>
              <a:srgbClr val="183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869680" y="1817370"/>
            <a:ext cx="822959" cy="822959"/>
          </a:xfrm>
          <a:prstGeom prst="ellipse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384030" y="1588770"/>
            <a:ext cx="1085850" cy="1085850"/>
          </a:xfrm>
          <a:prstGeom prst="ellipse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989819" y="1851660"/>
            <a:ext cx="754380" cy="754380"/>
          </a:xfrm>
          <a:prstGeom prst="ellipse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926830" y="2125980"/>
            <a:ext cx="1771650" cy="708660"/>
          </a:xfrm>
          <a:prstGeom prst="round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321040" y="3703320"/>
            <a:ext cx="105156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738360" y="3429000"/>
            <a:ext cx="10972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0927080" y="3749039"/>
            <a:ext cx="384048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8823960" y="2743200"/>
            <a:ext cx="0" cy="914400"/>
          </a:xfrm>
          <a:prstGeom prst="line">
            <a:avLst/>
          </a:prstGeom>
          <a:ln w="25400">
            <a:solidFill>
              <a:srgbClr val="4BA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9418320" y="2788920"/>
            <a:ext cx="822960" cy="612648"/>
          </a:xfrm>
          <a:prstGeom prst="line">
            <a:avLst/>
          </a:prstGeom>
          <a:ln w="25400">
            <a:solidFill>
              <a:srgbClr val="4BA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784080" y="2788920"/>
            <a:ext cx="1325880" cy="914400"/>
          </a:xfrm>
          <a:prstGeom prst="line">
            <a:avLst/>
          </a:prstGeom>
          <a:ln w="25400">
            <a:solidFill>
              <a:srgbClr val="4BA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5800" y="1143000"/>
            <a:ext cx="64008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800" b="1">
                <a:solidFill>
                  <a:srgbClr val="18304E"/>
                </a:solidFill>
                <a:latin typeface="Aptos"/>
              </a:rPr>
              <a:t>Felhőalapú
adattárolás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" y="2743200"/>
            <a:ext cx="60350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0">
                <a:solidFill>
                  <a:srgbClr val="282E36"/>
                </a:solidFill>
                <a:latin typeface="Aptos"/>
              </a:rPr>
              <a:t>Amit egy turisztikai technikusnak tudnia kell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3232" y="3886200"/>
            <a:ext cx="1828800" cy="384048"/>
          </a:xfrm>
          <a:prstGeom prst="roundRect">
            <a:avLst/>
          </a:prstGeom>
          <a:solidFill>
            <a:srgbClr val="30847E"/>
          </a:solidFill>
          <a:ln>
            <a:solidFill>
              <a:srgbClr val="3084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86384" y="3913632"/>
            <a:ext cx="1682496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12. évfolyam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697480" y="3886200"/>
            <a:ext cx="2331720" cy="384048"/>
          </a:xfrm>
          <a:prstGeom prst="roundRect">
            <a:avLst/>
          </a:prstGeom>
          <a:solidFill>
            <a:srgbClr val="2B6FA8"/>
          </a:solidFill>
          <a:ln>
            <a:solidFill>
              <a:srgbClr val="2B6F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770632" y="3913632"/>
            <a:ext cx="2185415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IKT a turizmusban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892040"/>
            <a:ext cx="61264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5B6673"/>
                </a:solidFill>
                <a:latin typeface="Aptos"/>
              </a:rPr>
              <a:t>Fogalmak • működés • közös munka • biztonság • turisztikai példák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1. Mi az a „felhő”?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Nem az égben van: távoli számítógépek és szolgáltatások hálózata.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02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5257800" cy="448056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514600" y="2194560"/>
            <a:ext cx="658368" cy="658368"/>
          </a:xfrm>
          <a:prstGeom prst="ellipse">
            <a:avLst/>
          </a:prstGeom>
          <a:solidFill>
            <a:srgbClr val="2B6F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926079" y="2011679"/>
            <a:ext cx="868680" cy="868680"/>
          </a:xfrm>
          <a:prstGeom prst="ellipse">
            <a:avLst/>
          </a:prstGeom>
          <a:solidFill>
            <a:srgbClr val="2B6F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3410711" y="2221991"/>
            <a:ext cx="603504" cy="603504"/>
          </a:xfrm>
          <a:prstGeom prst="ellipse">
            <a:avLst/>
          </a:prstGeom>
          <a:solidFill>
            <a:srgbClr val="2B6F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560320" y="2441448"/>
            <a:ext cx="1417320" cy="566928"/>
          </a:xfrm>
          <a:prstGeom prst="roundRect">
            <a:avLst/>
          </a:prstGeom>
          <a:solidFill>
            <a:srgbClr val="2B6F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3154680"/>
            <a:ext cx="46177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282E36"/>
                </a:solidFill>
                <a:latin typeface="Aptos"/>
              </a:rPr>
              <a:t>Az adatot vagy programot nem csak a saját gépünkön tároljuk/futtatjuk, hanem interneten elérhető szervereken.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417320"/>
            <a:ext cx="52578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0" y="1737360"/>
            <a:ext cx="44805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8304E"/>
                </a:solidFill>
                <a:latin typeface="Aptos"/>
              </a:rPr>
              <a:t>A felhasználó ebből ennyit lát: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2331720"/>
            <a:ext cx="43891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82E36"/>
                </a:solidFill>
                <a:latin typeface="Aptos"/>
              </a:defRPr>
            </a:pPr>
            <a:r>
              <a:t>• bejelentkezik egy fiókba</a:t>
            </a:r>
          </a:p>
          <a:p>
            <a:pPr>
              <a:spcAft>
                <a:spcPts val="800"/>
              </a:spcAft>
              <a:defRPr sz="1700">
                <a:solidFill>
                  <a:srgbClr val="282E36"/>
                </a:solidFill>
                <a:latin typeface="Aptos"/>
              </a:defRPr>
            </a:pPr>
            <a:r>
              <a:t>• megnyitja vagy feltölti a fájlt</a:t>
            </a:r>
          </a:p>
          <a:p>
            <a:pPr>
              <a:spcAft>
                <a:spcPts val="800"/>
              </a:spcAft>
              <a:defRPr sz="1700">
                <a:solidFill>
                  <a:srgbClr val="282E36"/>
                </a:solidFill>
                <a:latin typeface="Aptos"/>
              </a:defRPr>
            </a:pPr>
            <a:r>
              <a:t>• más eszközről is eléri</a:t>
            </a:r>
          </a:p>
          <a:p>
            <a:pPr>
              <a:spcAft>
                <a:spcPts val="800"/>
              </a:spcAft>
              <a:defRPr sz="1700">
                <a:solidFill>
                  <a:srgbClr val="282E36"/>
                </a:solidFill>
                <a:latin typeface="Aptos"/>
              </a:defRPr>
            </a:pPr>
            <a:r>
              <a:t>• megoszthatja másokkal</a:t>
            </a:r>
          </a:p>
          <a:p>
            <a:pPr>
              <a:spcAft>
                <a:spcPts val="800"/>
              </a:spcAft>
              <a:defRPr sz="1700">
                <a:solidFill>
                  <a:srgbClr val="282E36"/>
                </a:solidFill>
                <a:latin typeface="Aptos"/>
              </a:defRPr>
            </a:pPr>
            <a:r>
              <a:t>• a háttérben a szolgáltató üzemelteti a szervereket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5166360"/>
            <a:ext cx="4389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30847E"/>
                </a:solidFill>
                <a:latin typeface="Aptos"/>
              </a:rPr>
              <a:t>Kulcsszó: szolgáltatás az interneten keresztül.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2. Helyi tárolás vagy felhő?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A kettő nem ellenség: gyakran együtt használjuk őket.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5303520" cy="566928"/>
          </a:xfrm>
          <a:prstGeom prst="roundRect">
            <a:avLst/>
          </a:prstGeom>
          <a:solidFill>
            <a:srgbClr val="18304E"/>
          </a:solidFill>
          <a:ln>
            <a:solidFill>
              <a:srgbClr val="183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536192"/>
            <a:ext cx="4937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HELYI TÁROLÁS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417320"/>
            <a:ext cx="5303520" cy="566928"/>
          </a:xfrm>
          <a:prstGeom prst="roundRect">
            <a:avLst/>
          </a:prstGeom>
          <a:solidFill>
            <a:srgbClr val="2B6FA8"/>
          </a:solidFill>
          <a:ln>
            <a:solidFill>
              <a:srgbClr val="2B6F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19088" y="1536192"/>
            <a:ext cx="4937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FELHŐALAPÚ TÁROLÁS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" y="2212848"/>
            <a:ext cx="5074920" cy="5029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41832" y="2313432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282E36"/>
                </a:solidFill>
                <a:latin typeface="Aptos"/>
              </a:rPr>
              <a:t>fájl a saját gépen / pendrive-on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45936" y="2212848"/>
            <a:ext cx="5074920" cy="5029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37960" y="2313432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282E36"/>
                </a:solidFill>
                <a:latin typeface="Aptos"/>
              </a:rPr>
              <a:t>fájl távoli szerveren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2880360"/>
            <a:ext cx="5074920" cy="5029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1832" y="2980944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282E36"/>
                </a:solidFill>
                <a:latin typeface="Aptos"/>
              </a:rPr>
              <a:t>internet nélkül is használható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45936" y="2880360"/>
            <a:ext cx="5074920" cy="5029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37960" y="2980944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282E36"/>
                </a:solidFill>
                <a:latin typeface="Aptos"/>
              </a:rPr>
              <a:t>internetkapcsolat általában szükséges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3547872"/>
            <a:ext cx="5074920" cy="5029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1832" y="3648456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282E36"/>
                </a:solidFill>
                <a:latin typeface="Aptos"/>
              </a:rPr>
              <a:t>a mentésről nekünk kell gondoskodni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45936" y="3547872"/>
            <a:ext cx="5074920" cy="5029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37960" y="3648456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282E36"/>
                </a:solidFill>
                <a:latin typeface="Aptos"/>
              </a:rPr>
              <a:t>szinkronizálható több eszköz között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9808" y="4215383"/>
            <a:ext cx="5074920" cy="5029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41832" y="4315968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282E36"/>
                </a:solidFill>
                <a:latin typeface="Aptos"/>
              </a:rPr>
              <a:t>eszközhiba esetén adatvesztés lehet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45936" y="4215383"/>
            <a:ext cx="5074920" cy="5029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37960" y="4315968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282E36"/>
                </a:solidFill>
                <a:latin typeface="Aptos"/>
              </a:rPr>
              <a:t>egyszerű megosztás és közös szerkesztés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" y="4882896"/>
            <a:ext cx="5074920" cy="5029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41832" y="4983480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282E36"/>
                </a:solidFill>
                <a:latin typeface="Aptos"/>
              </a:rPr>
              <a:t>megosztás több lépéses lehet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45936" y="4882896"/>
            <a:ext cx="5074920" cy="5029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537960" y="4983480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282E36"/>
                </a:solidFill>
                <a:latin typeface="Aptos"/>
              </a:rPr>
              <a:t>a szolgáltatás feltételeitől is függünk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5715000"/>
            <a:ext cx="106070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50" b="1">
                <a:solidFill>
                  <a:srgbClr val="D78739"/>
                </a:solidFill>
                <a:latin typeface="Aptos"/>
              </a:rPr>
              <a:t>Fontos: a „felhőben van” nem jelenti azt, hogy nincs fizikai helye — valahol adatközpontok gépein tárolódik.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3. Szinkronizálás, megosztás, közös munka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Három hasonló fogalom, de nem ugyanaz.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3429000" cy="41605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97280" y="1874519"/>
            <a:ext cx="2606040" cy="384048"/>
          </a:xfrm>
          <a:prstGeom prst="roundRect">
            <a:avLst/>
          </a:prstGeom>
          <a:solidFill>
            <a:srgbClr val="30847E"/>
          </a:solidFill>
          <a:ln>
            <a:solidFill>
              <a:srgbClr val="3084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70432" y="1901951"/>
            <a:ext cx="2459736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SZINKRONIZÁLÁS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606040"/>
            <a:ext cx="27889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282E36"/>
                </a:solidFill>
                <a:latin typeface="Aptos"/>
              </a:rPr>
              <a:t>Ugyanaz a fájl több eszközön naprakész marad.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977639"/>
            <a:ext cx="2697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5B6673"/>
                </a:solidFill>
                <a:latin typeface="Aptos"/>
              </a:rPr>
              <a:t>pl. telefonon fotózol → megjelenik a laptopon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07992" y="1600200"/>
            <a:ext cx="3429000" cy="41605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919472" y="1874519"/>
            <a:ext cx="2606040" cy="384048"/>
          </a:xfrm>
          <a:prstGeom prst="roundRect">
            <a:avLst/>
          </a:prstGeom>
          <a:solidFill>
            <a:srgbClr val="2B6FA8"/>
          </a:solidFill>
          <a:ln>
            <a:solidFill>
              <a:srgbClr val="2B6F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992624" y="1901951"/>
            <a:ext cx="2459736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MEGOSZTÁS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28031" y="2606040"/>
            <a:ext cx="27889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282E36"/>
                </a:solidFill>
                <a:latin typeface="Aptos"/>
              </a:rPr>
              <a:t>Másnak hozzáférést adsz egy fájlhoz vagy mappához.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73752" y="3977639"/>
            <a:ext cx="2697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5B6673"/>
                </a:solidFill>
                <a:latin typeface="Aptos"/>
              </a:rPr>
              <a:t>pl. linket küldesz az útitervhez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30183" y="1600200"/>
            <a:ext cx="3429000" cy="416052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741663" y="1874519"/>
            <a:ext cx="2606040" cy="384048"/>
          </a:xfrm>
          <a:prstGeom prst="roundRect">
            <a:avLst/>
          </a:prstGeom>
          <a:solidFill>
            <a:srgbClr val="4BA0BE"/>
          </a:solidFill>
          <a:ln>
            <a:solidFill>
              <a:srgbClr val="4BA0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14815" y="1901951"/>
            <a:ext cx="2459736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KÖZÖS SZERKESZTÉS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50224" y="2606040"/>
            <a:ext cx="27889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282E36"/>
                </a:solidFill>
                <a:latin typeface="Aptos"/>
              </a:rPr>
              <a:t>Többen dolgoztok ugyanazon dokumentumon.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95944" y="3977639"/>
            <a:ext cx="2697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5B6673"/>
                </a:solidFill>
                <a:latin typeface="Aptos"/>
              </a:rPr>
              <a:t>pl. egy csoport együtt készít programtervet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4. Ismerős felhőszolgáltatások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A lényeg nem a márkanév, hanem a szolgáltatási elv.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508760"/>
            <a:ext cx="10698480" cy="8686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0120" y="1664207"/>
            <a:ext cx="548640" cy="548640"/>
          </a:xfrm>
          <a:prstGeom prst="ellipse">
            <a:avLst/>
          </a:prstGeom>
          <a:solidFill>
            <a:srgbClr val="2B6F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737360" y="1655063"/>
            <a:ext cx="1828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8304E"/>
                </a:solidFill>
                <a:latin typeface="Aptos"/>
              </a:rPr>
              <a:t>Google Drive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1655063"/>
            <a:ext cx="374903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282E36"/>
                </a:solidFill>
                <a:latin typeface="Aptos"/>
              </a:rPr>
              <a:t>Drive + Dokumentumok + Táblázatok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35240" y="1655063"/>
            <a:ext cx="33375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5B6673"/>
                </a:solidFill>
                <a:latin typeface="Aptos"/>
              </a:rPr>
              <a:t>iskolai és csoportmunka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2624328"/>
            <a:ext cx="10698480" cy="8686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960120" y="2779776"/>
            <a:ext cx="548640" cy="548640"/>
          </a:xfrm>
          <a:prstGeom prst="ellipse">
            <a:avLst/>
          </a:prstGeom>
          <a:solidFill>
            <a:srgbClr val="30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737360" y="2770632"/>
            <a:ext cx="1828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8304E"/>
                </a:solidFill>
                <a:latin typeface="Aptos"/>
              </a:rPr>
              <a:t>OneDrive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2770632"/>
            <a:ext cx="374903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282E36"/>
                </a:solidFill>
                <a:latin typeface="Aptos"/>
              </a:rPr>
              <a:t>Microsoft 365 + Word + Excel + Teams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35240" y="2770632"/>
            <a:ext cx="33375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5B6673"/>
                </a:solidFill>
                <a:latin typeface="Aptos"/>
              </a:rPr>
              <a:t>vállalati/irodai munka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739896"/>
            <a:ext cx="10698480" cy="8686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60120" y="3895344"/>
            <a:ext cx="548640" cy="548640"/>
          </a:xfrm>
          <a:prstGeom prst="ellipse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737360" y="3886200"/>
            <a:ext cx="1828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8304E"/>
                </a:solidFill>
                <a:latin typeface="Aptos"/>
              </a:rPr>
              <a:t>Dropbox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0" y="3886200"/>
            <a:ext cx="374903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282E36"/>
                </a:solidFill>
                <a:latin typeface="Aptos"/>
              </a:rPr>
              <a:t>fájlszinkron és megosztás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35240" y="3886200"/>
            <a:ext cx="33375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5B6673"/>
                </a:solidFill>
                <a:latin typeface="Aptos"/>
              </a:rPr>
              <a:t>nagyobb fájlok, csapatok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4855464"/>
            <a:ext cx="10698480" cy="8686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960120" y="5010912"/>
            <a:ext cx="548640" cy="548640"/>
          </a:xfrm>
          <a:prstGeom prst="ellipse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737360" y="5001768"/>
            <a:ext cx="18288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8304E"/>
                </a:solidFill>
                <a:latin typeface="Aptos"/>
              </a:rPr>
              <a:t>iCloud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0" y="5001768"/>
            <a:ext cx="374903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282E36"/>
                </a:solidFill>
                <a:latin typeface="Aptos"/>
              </a:rPr>
              <a:t>Apple-eszközök szinkronja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35240" y="5001768"/>
            <a:ext cx="33375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5B6673"/>
                </a:solidFill>
                <a:latin typeface="Aptos"/>
              </a:rPr>
              <a:t>fotók, fájlok, biztonsági mentések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6080760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50" b="1">
                <a:solidFill>
                  <a:srgbClr val="D78739"/>
                </a:solidFill>
                <a:latin typeface="Aptos"/>
              </a:rPr>
              <a:t>Egy szolgáltatás lehet ingyenes kerettel, előfizetéses vagy intézményi/munkahelyi csomag része.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5. Hol találkozik vele egy turisztikai technikus?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Nem csak dokumentumtárolásról van szó.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06</a:t>
            </a:r>
          </a:p>
        </p:txBody>
      </p:sp>
      <p:sp>
        <p:nvSpPr>
          <p:cNvPr id="7" name="Oval 6"/>
          <p:cNvSpPr/>
          <p:nvPr/>
        </p:nvSpPr>
        <p:spPr>
          <a:xfrm>
            <a:off x="1188720" y="1828800"/>
            <a:ext cx="685800" cy="685800"/>
          </a:xfrm>
          <a:prstGeom prst="ellipse">
            <a:avLst/>
          </a:prstGeom>
          <a:solidFill>
            <a:srgbClr val="2B6F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1965960"/>
            <a:ext cx="685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892808" y="2176272"/>
            <a:ext cx="1581912" cy="0"/>
          </a:xfrm>
          <a:prstGeom prst="line">
            <a:avLst/>
          </a:prstGeom>
          <a:ln w="27940">
            <a:solidFill>
              <a:srgbClr val="4BA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5800" y="2788920"/>
            <a:ext cx="1691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8304E"/>
                </a:solidFill>
                <a:latin typeface="Aptos"/>
              </a:rPr>
              <a:t>FOGLALÁS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310128"/>
            <a:ext cx="1965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5B6673"/>
                </a:solidFill>
                <a:latin typeface="Aptos"/>
              </a:rPr>
              <a:t>weboldal / OTA</a:t>
            </a:r>
          </a:p>
        </p:txBody>
      </p:sp>
      <p:sp>
        <p:nvSpPr>
          <p:cNvPr id="12" name="Oval 11"/>
          <p:cNvSpPr/>
          <p:nvPr/>
        </p:nvSpPr>
        <p:spPr>
          <a:xfrm>
            <a:off x="3520439" y="1828800"/>
            <a:ext cx="685800" cy="685800"/>
          </a:xfrm>
          <a:prstGeom prst="ellipse">
            <a:avLst/>
          </a:prstGeom>
          <a:solidFill>
            <a:srgbClr val="2B6F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20439" y="1965960"/>
            <a:ext cx="685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224527" y="2176272"/>
            <a:ext cx="1581913" cy="0"/>
          </a:xfrm>
          <a:prstGeom prst="line">
            <a:avLst/>
          </a:prstGeom>
          <a:ln w="27940">
            <a:solidFill>
              <a:srgbClr val="4BA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17520" y="2788920"/>
            <a:ext cx="1691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8304E"/>
                </a:solidFill>
                <a:latin typeface="Aptos"/>
              </a:rPr>
              <a:t>CHANNEL MANAGER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0359" y="3310128"/>
            <a:ext cx="1965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5B6673"/>
                </a:solidFill>
                <a:latin typeface="Aptos"/>
              </a:rPr>
              <a:t>kapacitás frissítése</a:t>
            </a:r>
          </a:p>
        </p:txBody>
      </p:sp>
      <p:sp>
        <p:nvSpPr>
          <p:cNvPr id="17" name="Oval 16"/>
          <p:cNvSpPr/>
          <p:nvPr/>
        </p:nvSpPr>
        <p:spPr>
          <a:xfrm>
            <a:off x="5852159" y="1828800"/>
            <a:ext cx="685800" cy="685800"/>
          </a:xfrm>
          <a:prstGeom prst="ellipse">
            <a:avLst/>
          </a:prstGeom>
          <a:solidFill>
            <a:srgbClr val="2B6F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852159" y="1965960"/>
            <a:ext cx="685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6556248" y="2176272"/>
            <a:ext cx="1581911" cy="0"/>
          </a:xfrm>
          <a:prstGeom prst="line">
            <a:avLst/>
          </a:prstGeom>
          <a:ln w="27940">
            <a:solidFill>
              <a:srgbClr val="4BA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49240" y="2788920"/>
            <a:ext cx="1691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8304E"/>
                </a:solidFill>
                <a:latin typeface="Aptos"/>
              </a:rPr>
              <a:t>PMS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12079" y="3310128"/>
            <a:ext cx="1965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5B6673"/>
                </a:solidFill>
                <a:latin typeface="Aptos"/>
              </a:rPr>
              <a:t>vendég- és szobaadatok</a:t>
            </a:r>
          </a:p>
        </p:txBody>
      </p:sp>
      <p:sp>
        <p:nvSpPr>
          <p:cNvPr id="22" name="Oval 21"/>
          <p:cNvSpPr/>
          <p:nvPr/>
        </p:nvSpPr>
        <p:spPr>
          <a:xfrm>
            <a:off x="8183879" y="1828800"/>
            <a:ext cx="685800" cy="685800"/>
          </a:xfrm>
          <a:prstGeom prst="ellipse">
            <a:avLst/>
          </a:prstGeom>
          <a:solidFill>
            <a:srgbClr val="2B6F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183879" y="1965960"/>
            <a:ext cx="685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887967" y="2176272"/>
            <a:ext cx="1581913" cy="0"/>
          </a:xfrm>
          <a:prstGeom prst="line">
            <a:avLst/>
          </a:prstGeom>
          <a:ln w="27940">
            <a:solidFill>
              <a:srgbClr val="4BA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80959" y="2788920"/>
            <a:ext cx="1691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8304E"/>
                </a:solidFill>
                <a:latin typeface="Aptos"/>
              </a:rPr>
              <a:t>RECEPCIÓ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43800" y="3310128"/>
            <a:ext cx="1965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5B6673"/>
                </a:solidFill>
                <a:latin typeface="Aptos"/>
              </a:rPr>
              <a:t>aktuális információk</a:t>
            </a:r>
          </a:p>
        </p:txBody>
      </p:sp>
      <p:sp>
        <p:nvSpPr>
          <p:cNvPr id="27" name="Oval 26"/>
          <p:cNvSpPr/>
          <p:nvPr/>
        </p:nvSpPr>
        <p:spPr>
          <a:xfrm>
            <a:off x="10515600" y="1828800"/>
            <a:ext cx="685800" cy="685800"/>
          </a:xfrm>
          <a:prstGeom prst="ellipse">
            <a:avLst/>
          </a:prstGeom>
          <a:solidFill>
            <a:srgbClr val="2B6F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515600" y="1965960"/>
            <a:ext cx="685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12680" y="2788920"/>
            <a:ext cx="16916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8304E"/>
                </a:solidFill>
                <a:latin typeface="Aptos"/>
              </a:rPr>
              <a:t>IRODA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75520" y="3310128"/>
            <a:ext cx="1965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5B6673"/>
                </a:solidFill>
                <a:latin typeface="Aptos"/>
              </a:rPr>
              <a:t>kimutatás, számla, riport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05840" y="4572000"/>
            <a:ext cx="1014984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234440" y="4800600"/>
            <a:ext cx="96926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282E36"/>
                </a:solidFill>
                <a:latin typeface="Aptos"/>
              </a:rPr>
              <a:t>Közös előny: ugyanazt az aktuális adatot látja az értékesítés, a recepció és más jogosult munkatárs — nem külön Excel-fájlok keringenek e-mailben.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6. SaaS, PaaS, IaaS — elég felismerni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Középiskolai szinten a SaaS a legfontosabb.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07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554480"/>
            <a:ext cx="10698480" cy="114300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60120" y="1874519"/>
            <a:ext cx="1051560" cy="384048"/>
          </a:xfrm>
          <a:prstGeom prst="roundRect">
            <a:avLst/>
          </a:prstGeom>
          <a:solidFill>
            <a:srgbClr val="30847E"/>
          </a:solidFill>
          <a:ln>
            <a:solidFill>
              <a:srgbClr val="3084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33272" y="1901951"/>
            <a:ext cx="905255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SaaS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40280" y="1737360"/>
            <a:ext cx="2286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5B6673"/>
                </a:solidFill>
                <a:latin typeface="Aptos"/>
              </a:rPr>
              <a:t>Software as a Service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40280" y="2084831"/>
            <a:ext cx="32004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82E36"/>
                </a:solidFill>
                <a:latin typeface="Aptos"/>
              </a:rPr>
              <a:t>kész programot használunk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06440" y="1847088"/>
            <a:ext cx="5212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5B6673"/>
                </a:solidFill>
                <a:latin typeface="Aptos"/>
              </a:rPr>
              <a:t>Példa: Microsoft 365, Google Workspace, felhős PMS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2971800"/>
            <a:ext cx="10698480" cy="114300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960120" y="3291840"/>
            <a:ext cx="1051560" cy="384048"/>
          </a:xfrm>
          <a:prstGeom prst="roundRect">
            <a:avLst/>
          </a:prstGeom>
          <a:solidFill>
            <a:srgbClr val="2B6FA8"/>
          </a:solidFill>
          <a:ln>
            <a:solidFill>
              <a:srgbClr val="2B6F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33272" y="3319272"/>
            <a:ext cx="905255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PaaS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3154680"/>
            <a:ext cx="2286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5B6673"/>
                </a:solidFill>
                <a:latin typeface="Aptos"/>
              </a:rPr>
              <a:t>Platform as a Service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0280" y="3502152"/>
            <a:ext cx="32004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82E36"/>
                </a:solidFill>
                <a:latin typeface="Aptos"/>
              </a:rPr>
              <a:t>fejlesztési környezetet kapunk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06440" y="3264408"/>
            <a:ext cx="5212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5B6673"/>
                </a:solidFill>
                <a:latin typeface="Aptos"/>
              </a:rPr>
              <a:t>Példa: saját foglalási alkalmazás fejlesztése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389120"/>
            <a:ext cx="10698480" cy="114300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60120" y="4709159"/>
            <a:ext cx="1051560" cy="384048"/>
          </a:xfrm>
          <a:prstGeom prst="roundRect">
            <a:avLst/>
          </a:prstGeom>
          <a:solidFill>
            <a:srgbClr val="18304E"/>
          </a:solidFill>
          <a:ln>
            <a:solidFill>
              <a:srgbClr val="183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33272" y="4736592"/>
            <a:ext cx="905255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IaaS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40280" y="4572000"/>
            <a:ext cx="2286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5B6673"/>
                </a:solidFill>
                <a:latin typeface="Aptos"/>
              </a:rPr>
              <a:t>Infrastructure as a Service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40280" y="4919472"/>
            <a:ext cx="32004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82E36"/>
                </a:solidFill>
                <a:latin typeface="Aptos"/>
              </a:rPr>
              <a:t>virtuális gépet, tárhelyet, hálózatot bérlünk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06440" y="4681728"/>
            <a:ext cx="5212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50" b="0">
                <a:solidFill>
                  <a:srgbClr val="5B6673"/>
                </a:solidFill>
                <a:latin typeface="Aptos"/>
              </a:rPr>
              <a:t>Példa: nagyobb vállalati informatikai rendszer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897880"/>
            <a:ext cx="105156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50" b="1">
                <a:solidFill>
                  <a:srgbClr val="D78739"/>
                </a:solidFill>
                <a:latin typeface="Aptos"/>
              </a:rPr>
              <a:t>Vizsgán: tudd, hogy a SaaS esetén nem telepített saját szervert üzemeltetsz, hanem egy kész online szolgáltatást használsz.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7. Előnyök — és amire figyelni kell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A felhő kényelmes, de nem „varázslatosan kockázatmentes”.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63040"/>
            <a:ext cx="5257800" cy="4480560"/>
          </a:xfrm>
          <a:prstGeom prst="roundRect">
            <a:avLst/>
          </a:prstGeom>
          <a:solidFill>
            <a:srgbClr val="F0F8F4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755648"/>
            <a:ext cx="4663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47895C"/>
                </a:solidFill>
                <a:latin typeface="Aptos"/>
              </a:rPr>
              <a:t>ELŐNYÖK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331720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bárhonnan és több eszközről elérhető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gyors megosztás és közös munka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rugalmas tárhely és kapacitás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verziótörténet / visszaállítás gyakran elérhető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kevesebb helyi szerverüzemeltetés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463040"/>
            <a:ext cx="5257800" cy="4480560"/>
          </a:xfrm>
          <a:prstGeom prst="roundRect">
            <a:avLst/>
          </a:prstGeom>
          <a:solidFill>
            <a:srgbClr val="FCF5F2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60" y="1755648"/>
            <a:ext cx="4663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BE4B45"/>
                </a:solidFill>
                <a:latin typeface="Aptos"/>
              </a:rPr>
              <a:t>KOCKÁZATOK / KORLÁTOK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331720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internet- vagy szolgáltatáskiesés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hibás megosztási jogosultság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ellopott jelszó / adathalászat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előfizetési és tárhelyköltség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szolgáltatófüggőség, adatköltöztetés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8. Biztonság: a felhasználó felelőssége 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A szolgáltató védelme nem helyettesíti a jó felhasználói gyakorlatot.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09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08760"/>
            <a:ext cx="5166360" cy="10972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691639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18304E"/>
                </a:solidFill>
                <a:latin typeface="Aptos"/>
              </a:rPr>
              <a:t>Erős, egyedi jelszó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54680" y="1691639"/>
            <a:ext cx="24231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5B6673"/>
                </a:solidFill>
                <a:latin typeface="Aptos"/>
              </a:rPr>
              <a:t>ne használd ugyanazt több helyen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508760"/>
            <a:ext cx="5166360" cy="10972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1691639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18304E"/>
                </a:solidFill>
                <a:latin typeface="Aptos"/>
              </a:rPr>
              <a:t>MFA / kétlépcsős azonosítás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0" y="1691639"/>
            <a:ext cx="24231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5B6673"/>
                </a:solidFill>
                <a:latin typeface="Aptos"/>
              </a:rPr>
              <a:t>jelszó mellett második ellenőrzés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926080"/>
            <a:ext cx="5166360" cy="10972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0120" y="3108960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18304E"/>
                </a:solidFill>
                <a:latin typeface="Aptos"/>
              </a:rPr>
              <a:t>Jogosultságok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54680" y="3108960"/>
            <a:ext cx="24231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5B6673"/>
                </a:solidFill>
                <a:latin typeface="Aptos"/>
              </a:rPr>
              <a:t>csak annak adj hozzáférést, akinek szükséges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926080"/>
            <a:ext cx="5166360" cy="10972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92240" y="3108960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18304E"/>
                </a:solidFill>
                <a:latin typeface="Aptos"/>
              </a:rPr>
              <a:t>Megosztási linkek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0" y="3108960"/>
            <a:ext cx="24231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5B6673"/>
                </a:solidFill>
                <a:latin typeface="Aptos"/>
              </a:rPr>
              <a:t>ellenőrizd: bárki / szervezet / konkrét személy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4343400"/>
            <a:ext cx="5166360" cy="10972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0120" y="4526280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18304E"/>
                </a:solidFill>
                <a:latin typeface="Aptos"/>
              </a:rPr>
              <a:t>Frissítés és eszközvédelem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54680" y="4526280"/>
            <a:ext cx="24231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5B6673"/>
                </a:solidFill>
                <a:latin typeface="Aptos"/>
              </a:rPr>
              <a:t>a belépett telefon és laptop is védendő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4343400"/>
            <a:ext cx="5166360" cy="10972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92240" y="4526280"/>
            <a:ext cx="22402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18304E"/>
                </a:solidFill>
                <a:latin typeface="Aptos"/>
              </a:rPr>
              <a:t>Mentés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0" y="4526280"/>
            <a:ext cx="24231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5B6673"/>
                </a:solidFill>
                <a:latin typeface="Aptos"/>
              </a:rPr>
              <a:t>fontos adatból legyen független biztonsági másolat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9. Vendégadatok és GDPR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Turizmusban személyes adatokkal dolgozol — ezért a jogosultság és az adatkezelés különösen fontos.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6766560" cy="452628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737360"/>
            <a:ext cx="6217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8304E"/>
                </a:solidFill>
                <a:latin typeface="Aptos"/>
              </a:rPr>
              <a:t>Milyen adat lehet érzékeny a munkában?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331720"/>
            <a:ext cx="608076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név, elérhetőség, okmányadat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foglalási és tartózkodási adatok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fizetéssel kapcsolatos adatok</a:t>
            </a:r>
          </a:p>
          <a:p>
            <a:pPr>
              <a:spcAft>
                <a:spcPts val="800"/>
              </a:spcAft>
              <a:defRPr sz="1600">
                <a:solidFill>
                  <a:srgbClr val="282E36"/>
                </a:solidFill>
                <a:latin typeface="Aptos"/>
              </a:defRPr>
            </a:pPr>
            <a:r>
              <a:t>• különleges kérésekből következtethető információk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5074920"/>
            <a:ext cx="60350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30847E"/>
                </a:solidFill>
                <a:latin typeface="Aptos"/>
              </a:rPr>
              <a:t>Alapelv: csak a feladathoz szükséges adatot, csak jogosult személy kezelje.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18120" y="1417320"/>
            <a:ext cx="3611880" cy="4526280"/>
          </a:xfrm>
          <a:prstGeom prst="roundRect">
            <a:avLst/>
          </a:prstGeom>
          <a:solidFill>
            <a:srgbClr val="18304E"/>
          </a:solidFill>
          <a:ln>
            <a:solidFill>
              <a:srgbClr val="183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83879" y="1828800"/>
            <a:ext cx="28803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Fontos pontosítás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2560320"/>
            <a:ext cx="2880360" cy="2331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Aptos"/>
              </a:rPr>
              <a:t>A GDPR nem azt mondja, hogy minden személyes adatot kötelező EU-ban lévő szerveren tárolni.
Az EU-n kívüli adattovábbításnak viszont külön jogi feltételei vannak.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10. Szinkronizálás ≠ biztonsági mentés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Ha egy hibás törlés minden eszközre leszinkronizálódik, attól még elveszhet az adat.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60120" y="1828800"/>
            <a:ext cx="2971800" cy="1005840"/>
          </a:xfrm>
          <a:prstGeom prst="roundRect">
            <a:avLst/>
          </a:prstGeom>
          <a:solidFill>
            <a:srgbClr val="2B6FA8"/>
          </a:solidFill>
          <a:ln>
            <a:solidFill>
              <a:srgbClr val="2B6F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2139696"/>
            <a:ext cx="2697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SZINKRON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828800"/>
            <a:ext cx="2971800" cy="1005840"/>
          </a:xfrm>
          <a:prstGeom prst="roundRect">
            <a:avLst/>
          </a:prstGeom>
          <a:solidFill>
            <a:srgbClr val="30847E"/>
          </a:solidFill>
          <a:ln>
            <a:solidFill>
              <a:srgbClr val="3084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60" y="2139696"/>
            <a:ext cx="2697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VERZIÓTÖRTÉNET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828800"/>
            <a:ext cx="2971800" cy="1005840"/>
          </a:xfrm>
          <a:prstGeom prst="roundRect">
            <a:avLst/>
          </a:prstGeom>
          <a:solidFill>
            <a:srgbClr val="18304E"/>
          </a:solidFill>
          <a:ln>
            <a:solidFill>
              <a:srgbClr val="183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21040" y="2139696"/>
            <a:ext cx="2697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BIZTONSÁGI MENTÉS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05072" y="2084831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D78739"/>
                </a:solidFill>
                <a:latin typeface="Aptos"/>
              </a:rPr>
              <a:t>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8120" y="2084831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D78739"/>
                </a:solidFill>
                <a:latin typeface="Aptos"/>
              </a:rPr>
              <a:t>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33756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282E36"/>
                </a:solidFill>
                <a:latin typeface="Aptos"/>
              </a:rPr>
              <a:t>A 3–2–1 elv jó gondolkodási minta: 3 példány • 2 különböző tárolási mód • 1 példány elkülönítve / más helyen.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325880" y="4617720"/>
            <a:ext cx="9555480" cy="77724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554480" y="4818888"/>
            <a:ext cx="9098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5B6673"/>
                </a:solidFill>
                <a:latin typeface="Aptos"/>
              </a:rPr>
              <a:t>Példa: munkahelyi fájl + felhős másolat + külön mentési rendszer / külső adathordozó.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11. Minihelyzet: mit tennél?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Gondolkodj turisztikai munkatársként.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10744200" cy="1874519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737360"/>
            <a:ext cx="1010412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282E36"/>
                </a:solidFill>
                <a:latin typeface="Aptos"/>
              </a:rPr>
              <a:t>Egy utazási iroda közös mappájában van az utaslista. Egy kolléga „Bárki a linkkel szerkesztheti” beállítással elküldi a linket egy külső partnernek.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703320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8304E"/>
                </a:solidFill>
                <a:latin typeface="Aptos"/>
              </a:rPr>
              <a:t>Mi a probléma?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3703320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8304E"/>
                </a:solidFill>
                <a:latin typeface="Aptos"/>
              </a:rPr>
              <a:t>Mi lenne jobb?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3703320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8304E"/>
                </a:solidFill>
                <a:latin typeface="Aptos"/>
              </a:rPr>
              <a:t>Milyen elv sérül?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297680"/>
            <a:ext cx="31089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" y="4645152"/>
            <a:ext cx="2743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B6673"/>
                </a:solidFill>
                <a:latin typeface="Aptos"/>
              </a:rPr>
              <a:t>Beszéljük meg!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26280" y="4297680"/>
            <a:ext cx="31089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709160" y="4645152"/>
            <a:ext cx="2743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B6673"/>
                </a:solidFill>
                <a:latin typeface="Aptos"/>
              </a:rPr>
              <a:t>Beszéljük meg!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4297680"/>
            <a:ext cx="31089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21040" y="4645152"/>
            <a:ext cx="27432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B6673"/>
                </a:solidFill>
                <a:latin typeface="Aptos"/>
              </a:rPr>
              <a:t>Beszéljük meg!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18304E"/>
                </a:solidFill>
                <a:latin typeface="Aptos"/>
              </a:rPr>
              <a:t>12. Összefoglalás — 6 kérdés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4241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B6673"/>
                </a:solidFill>
                <a:latin typeface="Aptos"/>
              </a:rPr>
              <a:t>Ha ezekre tudsz válaszolni, a lényeg megvan.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201168"/>
            <a:ext cx="960120" cy="64008"/>
          </a:xfrm>
          <a:prstGeom prst="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09960" y="347472"/>
            <a:ext cx="502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1">
                <a:solidFill>
                  <a:srgbClr val="5B6673"/>
                </a:solidFill>
                <a:latin typeface="Aptos"/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5780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1618488"/>
            <a:ext cx="47548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282E36"/>
                </a:solidFill>
                <a:latin typeface="Aptos"/>
              </a:rPr>
              <a:t>1. Mit jelent a felhőalapú adattárolás?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417320"/>
            <a:ext cx="525780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65392" y="1618488"/>
            <a:ext cx="47548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282E36"/>
                </a:solidFill>
                <a:latin typeface="Aptos"/>
              </a:rPr>
              <a:t>2. Mi a különbség a helyi és a felhős tárolás között?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834640"/>
            <a:ext cx="525780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41832" y="3035808"/>
            <a:ext cx="47548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282E36"/>
                </a:solidFill>
                <a:latin typeface="Aptos"/>
              </a:rPr>
              <a:t>3. Mit jelent a szinkronizálás?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834640"/>
            <a:ext cx="525780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3035808"/>
            <a:ext cx="47548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282E36"/>
                </a:solidFill>
                <a:latin typeface="Aptos"/>
              </a:rPr>
              <a:t>4. Mondj két turisztikai példát felhőszolgáltatásra!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4251960"/>
            <a:ext cx="525780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1832" y="4453128"/>
            <a:ext cx="47548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282E36"/>
                </a:solidFill>
                <a:latin typeface="Aptos"/>
              </a:rPr>
              <a:t>5. Miért fontos az MFA és a jogosultságkezelés?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4251960"/>
            <a:ext cx="525780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E0E7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65392" y="4453128"/>
            <a:ext cx="47548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1">
                <a:solidFill>
                  <a:srgbClr val="282E36"/>
                </a:solidFill>
                <a:latin typeface="Aptos"/>
              </a:rPr>
              <a:t>6. Miért nem ugyanaz a szinkronizálás és a biztonsági mentés?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897880"/>
            <a:ext cx="106527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30847E"/>
                </a:solidFill>
                <a:latin typeface="Aptos"/>
              </a:rPr>
              <a:t>A felhő lényege: távoli szolgáltatás + internetes hozzáférés + megoszthatóság — megfelelő biztonsági szabályokkal.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510528"/>
            <a:ext cx="5029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5B6673"/>
                </a:solidFill>
                <a:latin typeface="Aptos"/>
              </a:rPr>
              <a:t>IKT a turizmusban • 12. évfolyam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5385816" y="1389888"/>
            <a:ext cx="790041" cy="790041"/>
          </a:xfrm>
          <a:prstGeom prst="ellipse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879592" y="1170432"/>
            <a:ext cx="1042415" cy="1042415"/>
          </a:xfrm>
          <a:prstGeom prst="ellipse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6461150" y="1422806"/>
            <a:ext cx="724204" cy="724204"/>
          </a:xfrm>
          <a:prstGeom prst="ellipse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440680" y="1686153"/>
            <a:ext cx="1700784" cy="680313"/>
          </a:xfrm>
          <a:prstGeom prst="roundRect">
            <a:avLst/>
          </a:prstGeom>
          <a:solidFill>
            <a:srgbClr val="4BA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2743200"/>
            <a:ext cx="100126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A felhő nem egy hely — hanem egy szolgáltatási mód.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3703320"/>
            <a:ext cx="854964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0">
                <a:solidFill>
                  <a:srgbClr val="DCE8F0"/>
                </a:solidFill>
                <a:latin typeface="Aptos"/>
              </a:rPr>
              <a:t>A turizmusban azért fontos, mert az információnak gyorsan, több helyről, több jogosult munkatárs számára kell elérhetőnek lennie.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5074920"/>
            <a:ext cx="38404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4BA0BE"/>
                </a:solidFill>
                <a:latin typeface="Aptos"/>
              </a:rPr>
              <a:t>Kérdések?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1046</Words>
  <Application>Microsoft Office PowerPoint</Application>
  <PresentationFormat>Szélesvásznú</PresentationFormat>
  <Paragraphs>182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Felhőalapú adattárolás – 12. évfolyam, turisztikai technikus</dc:title>
  <dc:subject>IKT a turizmusban</dc:subject>
  <dc:creator>OpenAI – ChatGPT</dc:creator>
  <cp:keywords/>
  <dc:description>generated using python-pptx</dc:description>
  <cp:lastModifiedBy>Oláh Bence</cp:lastModifiedBy>
  <cp:revision>1</cp:revision>
  <dcterms:created xsi:type="dcterms:W3CDTF">2013-01-27T09:14:16Z</dcterms:created>
  <dcterms:modified xsi:type="dcterms:W3CDTF">2026-08-31T13:57:13Z</dcterms:modified>
  <cp:category/>
</cp:coreProperties>
</file>